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84" r:id="rId3"/>
    <p:sldId id="269" r:id="rId4"/>
    <p:sldId id="270" r:id="rId5"/>
    <p:sldId id="261" r:id="rId6"/>
    <p:sldId id="260" r:id="rId7"/>
    <p:sldId id="282" r:id="rId8"/>
    <p:sldId id="278" r:id="rId9"/>
    <p:sldId id="285" r:id="rId10"/>
    <p:sldId id="276" r:id="rId11"/>
    <p:sldId id="268" r:id="rId12"/>
    <p:sldId id="283" r:id="rId13"/>
    <p:sldId id="271" r:id="rId14"/>
    <p:sldId id="272" r:id="rId15"/>
    <p:sldId id="267" r:id="rId16"/>
    <p:sldId id="273" r:id="rId17"/>
    <p:sldId id="277" r:id="rId18"/>
    <p:sldId id="259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474"/>
    <a:srgbClr val="4372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/>
    <p:restoredTop sz="85663"/>
  </p:normalViewPr>
  <p:slideViewPr>
    <p:cSldViewPr snapToGrid="0" snapToObjects="1" showGuides="1">
      <p:cViewPr varScale="1">
        <p:scale>
          <a:sx n="120" d="100"/>
          <a:sy n="120" d="100"/>
        </p:scale>
        <p:origin x="208" y="6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1" d="100"/>
          <a:sy n="131" d="100"/>
        </p:scale>
        <p:origin x="4864" y="1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299AD-772B-BE4A-AEC5-0C69EA39184B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C59AB-89C2-A74C-A2D1-467A58FA29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1409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 state requires</a:t>
            </a:r>
            <a:r>
              <a:rPr lang="en-US" baseline="0" dirty="0"/>
              <a:t> employees to manually contact external providers. Services to be provided are explained verbally/written form and thus human readable logs and documentation must be kept. Afterwards, an invoice must be created and payment awaited, which may or may not occur.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885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44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33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pictures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6307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Tokenization</a:t>
            </a:r>
            <a:r>
              <a:rPr lang="de-DE" dirty="0"/>
              <a:t>: Create private </a:t>
            </a:r>
            <a:r>
              <a:rPr lang="de-DE" dirty="0" err="1"/>
              <a:t>equivalent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crypto</a:t>
            </a:r>
            <a:r>
              <a:rPr lang="de-DE" dirty="0"/>
              <a:t> </a:t>
            </a:r>
            <a:r>
              <a:rPr lang="de-DE" dirty="0" err="1"/>
              <a:t>currency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731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Robots/Machines</a:t>
            </a:r>
            <a:r>
              <a:rPr lang="en-US" baseline="0" dirty="0"/>
              <a:t> </a:t>
            </a:r>
            <a:r>
              <a:rPr lang="en-US" b="1" baseline="0" dirty="0"/>
              <a:t>provide MU with data on status</a:t>
            </a:r>
            <a:r>
              <a:rPr lang="en-US" baseline="0" dirty="0"/>
              <a:t>. </a:t>
            </a:r>
          </a:p>
          <a:p>
            <a:pPr marL="228600" indent="-228600">
              <a:buAutoNum type="arabicPeriod"/>
            </a:pPr>
            <a:r>
              <a:rPr lang="en-US" baseline="0" dirty="0"/>
              <a:t>In case of malfunction, </a:t>
            </a:r>
            <a:r>
              <a:rPr lang="en-US" b="1" baseline="0" dirty="0"/>
              <a:t>MU is alerted, and deploys a SC </a:t>
            </a:r>
            <a:r>
              <a:rPr lang="en-US" baseline="0" dirty="0"/>
              <a:t>with data on: Machine to be repaired, repairs to be done, TP to be </a:t>
            </a:r>
            <a:r>
              <a:rPr lang="en-US" baseline="0" dirty="0" err="1"/>
              <a:t>contacted,and</a:t>
            </a:r>
            <a:r>
              <a:rPr lang="en-US" baseline="0" dirty="0"/>
              <a:t> the amount </a:t>
            </a:r>
            <a:r>
              <a:rPr lang="en-US" baseline="0" dirty="0" err="1"/>
              <a:t>payed</a:t>
            </a:r>
            <a:r>
              <a:rPr lang="en-US" baseline="0" dirty="0"/>
              <a:t>.</a:t>
            </a:r>
          </a:p>
          <a:p>
            <a:pPr marL="228600" indent="-228600">
              <a:buAutoNum type="arabicPeriod"/>
            </a:pPr>
            <a:r>
              <a:rPr lang="en-US" b="1" baseline="0" dirty="0"/>
              <a:t>A TP can agree </a:t>
            </a:r>
            <a:r>
              <a:rPr lang="en-US" baseline="0" dirty="0"/>
              <a:t>to this contract and carry on with repairs. </a:t>
            </a:r>
            <a:r>
              <a:rPr lang="en-US" b="1" baseline="0" dirty="0"/>
              <a:t>TP can refuse</a:t>
            </a:r>
            <a:r>
              <a:rPr lang="en-US" baseline="0" dirty="0"/>
              <a:t>. In such a case, another TP will be contacted from the approved list. </a:t>
            </a:r>
            <a:r>
              <a:rPr lang="en-US" b="1" baseline="0" dirty="0"/>
              <a:t>When a TP refuses, the money is transferred back to the MU, which will be available for the next attempt.</a:t>
            </a:r>
          </a:p>
          <a:p>
            <a:pPr marL="228600" indent="-228600">
              <a:buAutoNum type="arabicPeriod"/>
            </a:pPr>
            <a:r>
              <a:rPr lang="en-US" b="1" baseline="0" dirty="0"/>
              <a:t>After maintenance </a:t>
            </a:r>
            <a:r>
              <a:rPr lang="en-US" baseline="0" dirty="0"/>
              <a:t>has been carried out, machine automatically notifies the MU</a:t>
            </a:r>
            <a:r>
              <a:rPr lang="en-US" b="1" baseline="0" dirty="0"/>
              <a:t>, contract frees payment to be withdrawn</a:t>
            </a:r>
            <a:r>
              <a:rPr lang="en-US" baseline="0" dirty="0"/>
              <a:t>, and transaction is done.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59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74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Provides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smart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contracts</a:t>
            </a:r>
            <a:endParaRPr lang="de-DE" dirty="0">
              <a:latin typeface="Century" charset="0"/>
              <a:ea typeface="Century" charset="0"/>
              <a:cs typeface="Century" charset="0"/>
            </a:endParaRPr>
          </a:p>
          <a:p>
            <a:pPr lvl="1"/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Digitally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verifies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and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enforces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the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negotiation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of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a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contract</a:t>
            </a:r>
            <a:endParaRPr lang="de-DE" b="1" dirty="0">
              <a:latin typeface="Century" charset="0"/>
              <a:ea typeface="Century" charset="0"/>
              <a:cs typeface="Century" charset="0"/>
            </a:endParaRPr>
          </a:p>
          <a:p>
            <a:pPr lvl="1"/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Exponentially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lowers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Opportunity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Costs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at Downtime</a:t>
            </a:r>
          </a:p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Enables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DAPPS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through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Tokenization</a:t>
            </a:r>
            <a:endParaRPr lang="de-DE" dirty="0">
              <a:latin typeface="Century" charset="0"/>
              <a:ea typeface="Century" charset="0"/>
              <a:cs typeface="Century" charset="0"/>
            </a:endParaRPr>
          </a:p>
          <a:p>
            <a:pPr lvl="1"/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Allows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to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maintain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a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constant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exchange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to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a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physical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currency</a:t>
            </a:r>
            <a:endParaRPr lang="de-DE" b="1" dirty="0">
              <a:latin typeface="Century" charset="0"/>
              <a:ea typeface="Century" charset="0"/>
              <a:cs typeface="Century" charset="0"/>
            </a:endParaRPr>
          </a:p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Maintains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Immutable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history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of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all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services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provided</a:t>
            </a:r>
            <a:endParaRPr lang="de-DE" dirty="0">
              <a:latin typeface="Century" charset="0"/>
              <a:ea typeface="Century" charset="0"/>
              <a:cs typeface="Century" charset="0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Tokenization</a:t>
            </a:r>
            <a:r>
              <a:rPr lang="de-DE" dirty="0"/>
              <a:t>: Create private </a:t>
            </a:r>
            <a:r>
              <a:rPr lang="de-DE" dirty="0" err="1"/>
              <a:t>equivalent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crypto</a:t>
            </a:r>
            <a:r>
              <a:rPr lang="de-DE" dirty="0"/>
              <a:t> </a:t>
            </a:r>
            <a:r>
              <a:rPr lang="de-DE" dirty="0" err="1"/>
              <a:t>currency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4878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Arrows </a:t>
            </a:r>
            <a:r>
              <a:rPr lang="de-DE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Solidity</a:t>
            </a:r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552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Opportunity costs due to downtime</a:t>
            </a:r>
            <a:r>
              <a:rPr lang="en-US" baseline="0" dirty="0"/>
              <a:t>, then managing time, material disruption, scheduling disruption</a:t>
            </a:r>
          </a:p>
          <a:p>
            <a:r>
              <a:rPr lang="en-US" baseline="0" dirty="0"/>
              <a:t>Service Quality due to incentive model</a:t>
            </a:r>
          </a:p>
          <a:p>
            <a:r>
              <a:rPr lang="en-US" baseline="0" dirty="0"/>
              <a:t>Overhead goes as </a:t>
            </a:r>
            <a:r>
              <a:rPr lang="en-US" baseline="0" dirty="0" err="1"/>
              <a:t>weget</a:t>
            </a:r>
            <a:r>
              <a:rPr lang="en-US" baseline="0" dirty="0"/>
              <a:t> rid of </a:t>
            </a:r>
            <a:r>
              <a:rPr lang="en-US" baseline="0" dirty="0" err="1"/>
              <a:t>unnecesary</a:t>
            </a:r>
            <a:r>
              <a:rPr lang="en-US" baseline="0" dirty="0"/>
              <a:t> phone calls, redundant logs on paper, an keep all on immutable ledger</a:t>
            </a:r>
          </a:p>
          <a:p>
            <a:r>
              <a:rPr lang="en-US" baseline="0" dirty="0" err="1"/>
              <a:t>Initital</a:t>
            </a:r>
            <a:r>
              <a:rPr lang="en-US" baseline="0" dirty="0"/>
              <a:t> </a:t>
            </a:r>
            <a:r>
              <a:rPr lang="en-US" baseline="0" dirty="0" err="1"/>
              <a:t>Invstment</a:t>
            </a:r>
            <a:r>
              <a:rPr lang="en-US" baseline="0" dirty="0"/>
              <a:t> of new technology is 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929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Tokenization</a:t>
            </a:r>
            <a:r>
              <a:rPr lang="de-DE" dirty="0"/>
              <a:t>: Create private </a:t>
            </a:r>
            <a:r>
              <a:rPr lang="de-DE" dirty="0" err="1"/>
              <a:t>equivalent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crypto</a:t>
            </a:r>
            <a:r>
              <a:rPr lang="de-DE" dirty="0"/>
              <a:t> </a:t>
            </a:r>
            <a:r>
              <a:rPr lang="de-DE" dirty="0" err="1"/>
              <a:t>currency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965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81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74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DD970-9E76-3C49-ABE3-192139B60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8ECBF8-FEC6-EF4F-BCE7-3BC0BF7F0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5513C4-7BD9-0148-B456-2903BCE24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33271C-FEC8-F143-8177-CC57D23AB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474E67-21D5-FC4E-BAE4-E239AF6D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253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99F87-3172-7C4C-B649-0877EB3B3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6468CE4-53C7-7747-9AB7-AB03D32F8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37698A-53E4-9C40-A384-C25E2019B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578A12-6199-0047-9392-DB6E22B6E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0C54F0-F9A7-F242-A92E-605DD4472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732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5780363-D83F-9345-8C29-1DA1175B93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E7BD10A-9E44-FA48-BB3C-46485DBF6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0E64C8-8B1B-C343-84A2-EA3663AD0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3DBD41-FDAB-4442-B9A5-77A2D9A7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6138EA-A8BA-1345-95D4-E782365F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4221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D34703-8DD0-FA46-9112-B0016C63D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1E9EA-7457-774C-8A62-0B85771DF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5583D8-0478-9A47-8080-7B82AA999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3D31A8-68D6-D744-B9AB-68547F9DE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C8BB1B-4328-464A-BD4E-AFA4D1E07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933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E31E10-A572-3244-BDD3-85D5EBD1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0E6CEC-2AAC-1C43-B247-0DBAA20B8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6B3413-63EF-9A4E-89E2-51774DD64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154F71-5788-6B4D-B02A-491CD8AE6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CCCE5B-0256-654E-A8DA-5BC6B30E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412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D57C0-ED30-3B48-99EB-67222629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2BF8EA-6C6F-4547-8441-38FCFA4DA4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E7CAE6F-50FB-0C45-80DC-27A4A5E02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0528AF-001C-F248-B4C8-1BACCB801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661E24-6A12-B349-B15E-250A06CDE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5B4F12-D954-3D44-9C65-4D5207ED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209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BC40A0-803B-9248-8158-388D88431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A7A1BC-EDDD-B143-A878-B5A4652B2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A319CF4-C08B-1F4A-BA61-12BDF9A4D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9F817B6-B11B-2E4F-BE4F-B00D9199B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570F5B9-9BE7-D342-B632-9754AA34A7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5D615F-6F01-9245-AED8-1BC638A02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584F0D1-814A-3D4E-B3C8-562287628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73240DD-9F85-234B-B136-AFBA27C28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712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4F54A1-DDEB-7142-BFFC-AE019C04C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D8AC31-1D42-2C40-8074-7E5C63B8F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487503-CE8A-A14D-A071-86B0549C4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1997F2-F675-674A-AFC1-ED09F5D84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2812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02206D5-4242-8340-8F67-3BE58C103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B70976D-E016-3C44-B1A3-CEE3C3592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3F487B-37FD-8740-AFCD-6FBA99C2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611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2FB69-C3FA-BB4B-BEA6-196787B3D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329ED5-DC1F-4D42-9AD4-CCD3F2A40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618E0C-0DFC-F94F-A542-D435E0A59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3D760F-84F5-4A44-BDAD-E05048F4A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B5249D-F722-2649-BBC2-6C850D417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C26B01-5D8F-174F-9018-F95068EB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728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A70C6-4734-494D-8F6F-36395C5EB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E6145DB-31BE-0F46-9C10-8A970C9906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51C492-BFC1-6C4E-AE29-E37AC939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A3531C-A3E5-A84B-9CBF-0DD63D7DC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710A25-40C0-0D4C-88CC-61FEFEAE8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7929BB-6071-5A41-BB15-0CA6F8545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338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83588F6-FDF0-9649-8417-91BFD632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41B321-EA21-EE46-AE3D-B24EEA4C8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1BD1F4-E8C2-194C-9776-5CFD7F28B6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558BD8-14C1-944B-BEAC-24190E8B66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DF575C-DC8E-BB45-8301-8A37965A3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568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tiff"/><Relationship Id="rId5" Type="http://schemas.openxmlformats.org/officeDocument/2006/relationships/image" Target="../media/image16.png"/><Relationship Id="rId10" Type="http://schemas.openxmlformats.org/officeDocument/2006/relationships/image" Target="../media/image21.tiff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tiff"/><Relationship Id="rId5" Type="http://schemas.openxmlformats.org/officeDocument/2006/relationships/image" Target="../media/image16.png"/><Relationship Id="rId10" Type="http://schemas.openxmlformats.org/officeDocument/2006/relationships/image" Target="../media/image21.tiff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D1BF7B4-1A9F-CF4B-91F3-A72B510ED5FE}"/>
              </a:ext>
            </a:extLst>
          </p:cNvPr>
          <p:cNvSpPr/>
          <p:nvPr/>
        </p:nvSpPr>
        <p:spPr>
          <a:xfrm>
            <a:off x="2800124" y="-2379541"/>
            <a:ext cx="12035705" cy="1224023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C483DCC-5B3C-844B-8E71-8D750B006C63}"/>
              </a:ext>
            </a:extLst>
          </p:cNvPr>
          <p:cNvSpPr/>
          <p:nvPr/>
        </p:nvSpPr>
        <p:spPr>
          <a:xfrm>
            <a:off x="6782116" y="-601255"/>
            <a:ext cx="7952568" cy="808770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68466A-C2CD-3E4D-83AF-1AB6672D01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err="1">
                <a:solidFill>
                  <a:schemeClr val="bg1"/>
                </a:solidFill>
                <a:latin typeface="Century" charset="0"/>
                <a:ea typeface="Century" charset="0"/>
                <a:cs typeface="Century" charset="0"/>
              </a:rPr>
              <a:t>ChainReaction</a:t>
            </a:r>
            <a:endParaRPr lang="de-DE" b="1" dirty="0">
              <a:solidFill>
                <a:schemeClr val="bg1"/>
              </a:solidFill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9DAE036-9DE0-6947-85F0-C735800F6A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solidFill>
                <a:schemeClr val="bg1"/>
              </a:solidFill>
              <a:latin typeface="Century" charset="0"/>
              <a:ea typeface="Century" charset="0"/>
              <a:cs typeface="Century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265464" y="5006793"/>
            <a:ext cx="3850026" cy="646332"/>
            <a:chOff x="9646025" y="4988864"/>
            <a:chExt cx="3850026" cy="646332"/>
          </a:xfrm>
        </p:grpSpPr>
        <p:sp>
          <p:nvSpPr>
            <p:cNvPr id="7" name="TextBox 6"/>
            <p:cNvSpPr txBox="1"/>
            <p:nvPr/>
          </p:nvSpPr>
          <p:spPr>
            <a:xfrm>
              <a:off x="9646025" y="4988865"/>
              <a:ext cx="15598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Aina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Galofr</a:t>
              </a:r>
              <a:r>
                <a:rPr lang="es-ES" dirty="0">
                  <a:solidFill>
                    <a:schemeClr val="bg1"/>
                  </a:solidFill>
                </a:rPr>
                <a:t>é</a:t>
              </a:r>
            </a:p>
            <a:p>
              <a:r>
                <a:rPr lang="es-ES" dirty="0" err="1">
                  <a:solidFill>
                    <a:schemeClr val="bg1"/>
                  </a:solidFill>
                </a:rPr>
                <a:t>Danel</a:t>
              </a:r>
              <a:r>
                <a:rPr lang="es-ES" dirty="0">
                  <a:solidFill>
                    <a:schemeClr val="bg1"/>
                  </a:solidFill>
                </a:rPr>
                <a:t> Ramírez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159413" y="4988864"/>
              <a:ext cx="23366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</a:rPr>
                <a:t>Juan Pedro </a:t>
              </a:r>
              <a:r>
                <a:rPr lang="es-ES" dirty="0" err="1">
                  <a:solidFill>
                    <a:schemeClr val="bg1"/>
                  </a:solidFill>
                </a:rPr>
                <a:t>Gutierrez</a:t>
              </a:r>
              <a:endParaRPr lang="es-ES" dirty="0">
                <a:solidFill>
                  <a:schemeClr val="bg1"/>
                </a:solidFill>
              </a:endParaRPr>
            </a:p>
            <a:p>
              <a:r>
                <a:rPr lang="es-ES" dirty="0">
                  <a:solidFill>
                    <a:schemeClr val="bg1"/>
                  </a:solidFill>
                </a:rPr>
                <a:t>Alexander </a:t>
              </a:r>
              <a:r>
                <a:rPr lang="es-ES" dirty="0" err="1">
                  <a:solidFill>
                    <a:schemeClr val="bg1"/>
                  </a:solidFill>
                </a:rPr>
                <a:t>Müssig</a:t>
              </a:r>
              <a:endParaRPr lang="es-E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4123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7FEB7C-EA76-1847-8909-C129047C4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ECFB22C-2287-5043-85EB-C8398B19A24C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ED22578-0F9E-CE42-8A98-E06B6F4B6F93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212676-A461-CD49-A0E9-E9ADEC01077B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ED4C486-7694-F44D-87FB-57205132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763" y="2779817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42927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436426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CC9F5D4-C1EB-BC40-954A-145F543EDA2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42B8FCD-54D0-324F-BBB7-3575EEF937D2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55B2D0-A2C6-DE4C-B95C-667C94771E6D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ounded Rectangle 43">
            <a:extLst>
              <a:ext uri="{FF2B5EF4-FFF2-40B4-BE49-F238E27FC236}">
                <a16:creationId xmlns:a16="http://schemas.microsoft.com/office/drawing/2014/main" id="{3956578C-8D26-EA41-B3E7-41F33E099F74}"/>
              </a:ext>
            </a:extLst>
          </p:cNvPr>
          <p:cNvSpPr/>
          <p:nvPr/>
        </p:nvSpPr>
        <p:spPr>
          <a:xfrm>
            <a:off x="5726483" y="1087200"/>
            <a:ext cx="479703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42">
            <a:extLst>
              <a:ext uri="{FF2B5EF4-FFF2-40B4-BE49-F238E27FC236}">
                <a16:creationId xmlns:a16="http://schemas.microsoft.com/office/drawing/2014/main" id="{901A5742-0FCC-BF4D-9E6A-E834C21C671A}"/>
              </a:ext>
            </a:extLst>
          </p:cNvPr>
          <p:cNvSpPr/>
          <p:nvPr/>
        </p:nvSpPr>
        <p:spPr>
          <a:xfrm>
            <a:off x="478089" y="1087200"/>
            <a:ext cx="5248394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51">
            <a:extLst>
              <a:ext uri="{FF2B5EF4-FFF2-40B4-BE49-F238E27FC236}">
                <a16:creationId xmlns:a16="http://schemas.microsoft.com/office/drawing/2014/main" id="{67A670D3-20D7-294B-825E-7C44DFF0184A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1826629" y="3584272"/>
            <a:ext cx="1993201" cy="960159"/>
          </a:xfrm>
          <a:prstGeom prst="bentConnector2">
            <a:avLst/>
          </a:prstGeom>
          <a:ln w="539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90D6EC0-1765-F047-9B63-13DDB1F8F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3907" y="2914451"/>
            <a:ext cx="910086" cy="910086"/>
          </a:xfrm>
        </p:spPr>
      </p:pic>
      <p:pic>
        <p:nvPicPr>
          <p:cNvPr id="21" name="Picture 17">
            <a:extLst>
              <a:ext uri="{FF2B5EF4-FFF2-40B4-BE49-F238E27FC236}">
                <a16:creationId xmlns:a16="http://schemas.microsoft.com/office/drawing/2014/main" id="{05693A9D-1FD1-1740-88AF-091BE8A34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09" y="2653501"/>
            <a:ext cx="828498" cy="828498"/>
          </a:xfrm>
          <a:prstGeom prst="rect">
            <a:avLst/>
          </a:prstGeom>
        </p:spPr>
      </p:pic>
      <p:grpSp>
        <p:nvGrpSpPr>
          <p:cNvPr id="36" name="Group 6">
            <a:extLst>
              <a:ext uri="{FF2B5EF4-FFF2-40B4-BE49-F238E27FC236}">
                <a16:creationId xmlns:a16="http://schemas.microsoft.com/office/drawing/2014/main" id="{9803440A-C58F-194B-B4B5-60B3435506C2}"/>
              </a:ext>
            </a:extLst>
          </p:cNvPr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37" name="Rounded Rectangle 5">
              <a:extLst>
                <a:ext uri="{FF2B5EF4-FFF2-40B4-BE49-F238E27FC236}">
                  <a16:creationId xmlns:a16="http://schemas.microsoft.com/office/drawing/2014/main" id="{123190D5-6C70-164E-8FA5-408F117CC91B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4">
              <a:extLst>
                <a:ext uri="{FF2B5EF4-FFF2-40B4-BE49-F238E27FC236}">
                  <a16:creationId xmlns:a16="http://schemas.microsoft.com/office/drawing/2014/main" id="{C1D414ED-5344-0A49-9BFE-751717AC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79921C9C-FAB7-E24C-BEEC-96198EB217E1}"/>
              </a:ext>
            </a:extLst>
          </p:cNvPr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40" name="Rounded Rectangle 8">
              <a:extLst>
                <a:ext uri="{FF2B5EF4-FFF2-40B4-BE49-F238E27FC236}">
                  <a16:creationId xmlns:a16="http://schemas.microsoft.com/office/drawing/2014/main" id="{60A11483-C316-DB4E-A082-6B0DE5346B6C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9">
              <a:extLst>
                <a:ext uri="{FF2B5EF4-FFF2-40B4-BE49-F238E27FC236}">
                  <a16:creationId xmlns:a16="http://schemas.microsoft.com/office/drawing/2014/main" id="{7DE545C1-5F79-1E41-A9BA-F4A75AC4A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2" name="Group 10">
            <a:extLst>
              <a:ext uri="{FF2B5EF4-FFF2-40B4-BE49-F238E27FC236}">
                <a16:creationId xmlns:a16="http://schemas.microsoft.com/office/drawing/2014/main" id="{378533D1-6F28-F546-B2DD-6FA2A6D57B3A}"/>
              </a:ext>
            </a:extLst>
          </p:cNvPr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43" name="Rounded Rectangle 11">
              <a:extLst>
                <a:ext uri="{FF2B5EF4-FFF2-40B4-BE49-F238E27FC236}">
                  <a16:creationId xmlns:a16="http://schemas.microsoft.com/office/drawing/2014/main" id="{09A3403A-B963-B847-9D78-5B9876BDCAE5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FB2C2A3D-C206-204A-BBB2-F86B6A711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11B77D1F-C8F2-0C49-8887-DDECFA04D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597" y="4287805"/>
            <a:ext cx="1473872" cy="1473872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4541856C-9159-2743-8668-2650592BF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7197" y="3771529"/>
            <a:ext cx="1408694" cy="1289422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61C6603A-BD27-4445-8267-10B0BC988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9281" y="3330702"/>
            <a:ext cx="1408694" cy="1289422"/>
          </a:xfrm>
          <a:prstGeom prst="rect">
            <a:avLst/>
          </a:prstGeom>
        </p:spPr>
      </p:pic>
      <p:cxnSp>
        <p:nvCxnSpPr>
          <p:cNvPr id="51" name="Elbow Connector 51">
            <a:extLst>
              <a:ext uri="{FF2B5EF4-FFF2-40B4-BE49-F238E27FC236}">
                <a16:creationId xmlns:a16="http://schemas.microsoft.com/office/drawing/2014/main" id="{343C7623-B137-3640-A4E4-23B7B24C08EC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>
            <a:off x="4973993" y="3369494"/>
            <a:ext cx="2403680" cy="500720"/>
          </a:xfrm>
          <a:prstGeom prst="bentConnector3">
            <a:avLst>
              <a:gd name="adj1" fmla="val 50000"/>
            </a:avLst>
          </a:prstGeom>
          <a:ln w="539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winkelte Verbindung 54">
            <a:extLst>
              <a:ext uri="{FF2B5EF4-FFF2-40B4-BE49-F238E27FC236}">
                <a16:creationId xmlns:a16="http://schemas.microsoft.com/office/drawing/2014/main" id="{34FFF386-C141-2E46-A79E-3C50B8278228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>
            <a:off x="4093454" y="1930313"/>
            <a:ext cx="1384626" cy="6146855"/>
          </a:xfrm>
          <a:prstGeom prst="bentConnector2">
            <a:avLst/>
          </a:prstGeom>
          <a:ln w="1047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5A1F756-F2B2-7F4F-A37B-5561A0021637}"/>
              </a:ext>
            </a:extLst>
          </p:cNvPr>
          <p:cNvGrpSpPr/>
          <p:nvPr/>
        </p:nvGrpSpPr>
        <p:grpSpPr>
          <a:xfrm>
            <a:off x="7377673" y="3429000"/>
            <a:ext cx="1326477" cy="1228344"/>
            <a:chOff x="8600189" y="2687831"/>
            <a:chExt cx="700268" cy="648462"/>
          </a:xfrm>
        </p:grpSpPr>
        <p:pic>
          <p:nvPicPr>
            <p:cNvPr id="19" name="Picture 32">
              <a:extLst>
                <a:ext uri="{FF2B5EF4-FFF2-40B4-BE49-F238E27FC236}">
                  <a16:creationId xmlns:a16="http://schemas.microsoft.com/office/drawing/2014/main" id="{343A83F6-A37C-A547-B6C2-2FACDE171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20" name="Picture 18">
              <a:extLst>
                <a:ext uri="{FF2B5EF4-FFF2-40B4-BE49-F238E27FC236}">
                  <a16:creationId xmlns:a16="http://schemas.microsoft.com/office/drawing/2014/main" id="{300FD2E4-67E8-434E-A04B-17E4F4E94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sp>
        <p:nvSpPr>
          <p:cNvPr id="64" name="TextBox 52">
            <a:extLst>
              <a:ext uri="{FF2B5EF4-FFF2-40B4-BE49-F238E27FC236}">
                <a16:creationId xmlns:a16="http://schemas.microsoft.com/office/drawing/2014/main" id="{44575BF3-5F7E-0C43-8BB8-A37132B489F5}"/>
              </a:ext>
            </a:extLst>
          </p:cNvPr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State of the art today</a:t>
            </a:r>
          </a:p>
        </p:txBody>
      </p: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C95E1B35-FE51-0245-A00A-B11C8AB6609B}"/>
              </a:ext>
            </a:extLst>
          </p:cNvPr>
          <p:cNvGrpSpPr/>
          <p:nvPr/>
        </p:nvGrpSpPr>
        <p:grpSpPr>
          <a:xfrm>
            <a:off x="3866099" y="2311356"/>
            <a:ext cx="688667" cy="633172"/>
            <a:chOff x="4080413" y="2468519"/>
            <a:chExt cx="688667" cy="633172"/>
          </a:xfrm>
        </p:grpSpPr>
        <p:pic>
          <p:nvPicPr>
            <p:cNvPr id="65" name="Picture 26">
              <a:extLst>
                <a:ext uri="{FF2B5EF4-FFF2-40B4-BE49-F238E27FC236}">
                  <a16:creationId xmlns:a16="http://schemas.microsoft.com/office/drawing/2014/main" id="{9A172E4B-20C5-6C49-B6B2-460FCBB43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413" y="2468519"/>
              <a:ext cx="508368" cy="465835"/>
            </a:xfrm>
            <a:prstGeom prst="rect">
              <a:avLst/>
            </a:prstGeom>
          </p:spPr>
        </p:pic>
        <p:pic>
          <p:nvPicPr>
            <p:cNvPr id="66" name="Picture 26">
              <a:extLst>
                <a:ext uri="{FF2B5EF4-FFF2-40B4-BE49-F238E27FC236}">
                  <a16:creationId xmlns:a16="http://schemas.microsoft.com/office/drawing/2014/main" id="{E6CB4EBC-EB7B-1C49-93CC-0FD289EBE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0712" y="2635856"/>
              <a:ext cx="508368" cy="465835"/>
            </a:xfrm>
            <a:prstGeom prst="rect">
              <a:avLst/>
            </a:prstGeom>
          </p:spPr>
        </p:pic>
      </p:grpSp>
      <p:sp>
        <p:nvSpPr>
          <p:cNvPr id="68" name="Textfeld 67">
            <a:extLst>
              <a:ext uri="{FF2B5EF4-FFF2-40B4-BE49-F238E27FC236}">
                <a16:creationId xmlns:a16="http://schemas.microsoft.com/office/drawing/2014/main" id="{2999951C-1149-BC45-BFF0-D6E387A07FC8}"/>
              </a:ext>
            </a:extLst>
          </p:cNvPr>
          <p:cNvSpPr txBox="1"/>
          <p:nvPr/>
        </p:nvSpPr>
        <p:spPr>
          <a:xfrm>
            <a:off x="469464" y="6177626"/>
            <a:ext cx="5257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Enterprise Producer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F0829E9D-7DEC-7149-A204-D038FF3D6352}"/>
              </a:ext>
            </a:extLst>
          </p:cNvPr>
          <p:cNvSpPr txBox="1"/>
          <p:nvPr/>
        </p:nvSpPr>
        <p:spPr>
          <a:xfrm>
            <a:off x="5726483" y="6177626"/>
            <a:ext cx="4797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Trusted</a:t>
            </a:r>
            <a:r>
              <a:rPr lang="de-DE" sz="2000" dirty="0"/>
              <a:t> Service Providers</a:t>
            </a:r>
          </a:p>
        </p:txBody>
      </p:sp>
    </p:spTree>
    <p:extLst>
      <p:ext uri="{BB962C8B-B14F-4D97-AF65-F5344CB8AC3E}">
        <p14:creationId xmlns:p14="http://schemas.microsoft.com/office/powerpoint/2010/main" val="25060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-0.00143 0.27708 L -0.50495 0.28472 " pathEditMode="fixed" rAng="0" ptsTypes="AAA">
                                      <p:cBhvr>
                                        <p:cTn id="9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47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2 -0.01204 L 0.25977 0.10255 " pathEditMode="relative" ptsTypes="AA">
                                      <p:cBhvr>
                                        <p:cTn id="1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Our Concept</a:t>
            </a:r>
          </a:p>
        </p:txBody>
      </p: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44" y="1571524"/>
            <a:ext cx="508367" cy="46583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790400" y="1526619"/>
            <a:ext cx="511830" cy="465721"/>
            <a:chOff x="4627756" y="1549054"/>
            <a:chExt cx="686905" cy="692268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74" y="1580757"/>
            <a:ext cx="508367" cy="465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57" y="3986886"/>
            <a:ext cx="508367" cy="465835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713398" y="2687169"/>
            <a:ext cx="784966" cy="805719"/>
            <a:chOff x="2851951" y="2070898"/>
            <a:chExt cx="833810" cy="933996"/>
          </a:xfrm>
        </p:grpSpPr>
        <p:sp>
          <p:nvSpPr>
            <p:cNvPr id="40" name="Rounded Rectangle 39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49" name="Elbow Connector 48"/>
          <p:cNvCxnSpPr>
            <a:stCxn id="12" idx="3"/>
            <a:endCxn id="20" idx="1"/>
          </p:cNvCxnSpPr>
          <p:nvPr/>
        </p:nvCxnSpPr>
        <p:spPr>
          <a:xfrm flipV="1">
            <a:off x="1699545" y="3082271"/>
            <a:ext cx="1013853" cy="2466239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flipV="1">
            <a:off x="1699545" y="3082271"/>
            <a:ext cx="1011225" cy="850212"/>
          </a:xfrm>
          <a:prstGeom prst="bentConnector3">
            <a:avLst>
              <a:gd name="adj1" fmla="val 33855"/>
            </a:avLst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6" idx="3"/>
          </p:cNvCxnSpPr>
          <p:nvPr/>
        </p:nvCxnSpPr>
        <p:spPr>
          <a:xfrm>
            <a:off x="1699545" y="2411084"/>
            <a:ext cx="1011225" cy="671187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39" idx="3"/>
            <a:endCxn id="23" idx="1"/>
          </p:cNvCxnSpPr>
          <p:nvPr/>
        </p:nvCxnSpPr>
        <p:spPr>
          <a:xfrm flipV="1">
            <a:off x="7302230" y="1804441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6317436" y="1889902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V="1">
            <a:off x="2759736" y="2376478"/>
            <a:ext cx="678109" cy="14183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22" idx="0"/>
          </p:cNvCxnSpPr>
          <p:nvPr/>
        </p:nvCxnSpPr>
        <p:spPr>
          <a:xfrm rot="5400000">
            <a:off x="2875434" y="3735994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20" idx="3"/>
            <a:endCxn id="15" idx="1"/>
          </p:cNvCxnSpPr>
          <p:nvPr/>
        </p:nvCxnSpPr>
        <p:spPr>
          <a:xfrm flipV="1">
            <a:off x="3498365" y="2236634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432291" y="2003716"/>
            <a:ext cx="646667" cy="597190"/>
            <a:chOff x="4627756" y="1549054"/>
            <a:chExt cx="686905" cy="6922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7" name="Elbow Connector 66"/>
          <p:cNvCxnSpPr/>
          <p:nvPr/>
        </p:nvCxnSpPr>
        <p:spPr>
          <a:xfrm>
            <a:off x="5093800" y="2286382"/>
            <a:ext cx="376596" cy="2296"/>
          </a:xfrm>
          <a:prstGeom prst="bentConnector3">
            <a:avLst/>
          </a:prstGeom>
          <a:ln w="38100"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33">
            <a:extLst>
              <a:ext uri="{FF2B5EF4-FFF2-40B4-BE49-F238E27FC236}">
                <a16:creationId xmlns:a16="http://schemas.microsoft.com/office/drawing/2014/main" id="{6476BBE5-AAFC-754B-BD26-B89EEE92F750}"/>
              </a:ext>
            </a:extLst>
          </p:cNvPr>
          <p:cNvGrpSpPr/>
          <p:nvPr/>
        </p:nvGrpSpPr>
        <p:grpSpPr>
          <a:xfrm>
            <a:off x="6788273" y="2642367"/>
            <a:ext cx="511868" cy="465733"/>
            <a:chOff x="4627756" y="1549054"/>
            <a:chExt cx="686905" cy="692268"/>
          </a:xfrm>
        </p:grpSpPr>
        <p:pic>
          <p:nvPicPr>
            <p:cNvPr id="61" name="Picture 34">
              <a:extLst>
                <a:ext uri="{FF2B5EF4-FFF2-40B4-BE49-F238E27FC236}">
                  <a16:creationId xmlns:a16="http://schemas.microsoft.com/office/drawing/2014/main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62" name="Picture 35">
              <a:extLst>
                <a:ext uri="{FF2B5EF4-FFF2-40B4-BE49-F238E27FC236}">
                  <a16:creationId xmlns:a16="http://schemas.microsoft.com/office/drawing/2014/main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4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314672" y="2418507"/>
            <a:ext cx="416153" cy="320492"/>
          </a:xfrm>
          <a:prstGeom prst="straightConnector1">
            <a:avLst/>
          </a:prstGeom>
          <a:ln w="31750">
            <a:solidFill>
              <a:srgbClr val="4372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71">
            <a:extLst>
              <a:ext uri="{FF2B5EF4-FFF2-40B4-BE49-F238E27FC236}">
                <a16:creationId xmlns:a16="http://schemas.microsoft.com/office/drawing/2014/main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00141" y="2920754"/>
            <a:ext cx="1300048" cy="5700"/>
          </a:xfrm>
          <a:prstGeom prst="bentConnector3">
            <a:avLst/>
          </a:prstGeom>
          <a:ln w="50800" cmpd="tri">
            <a:solidFill>
              <a:srgbClr val="4372C3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663668A-1BC0-3F40-A4CB-EB91160FC28B}"/>
              </a:ext>
            </a:extLst>
          </p:cNvPr>
          <p:cNvGrpSpPr/>
          <p:nvPr/>
        </p:nvGrpSpPr>
        <p:grpSpPr>
          <a:xfrm>
            <a:off x="5393973" y="1313303"/>
            <a:ext cx="987322" cy="1395703"/>
            <a:chOff x="5393973" y="1313303"/>
            <a:chExt cx="987322" cy="13957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553" y="1919233"/>
              <a:ext cx="861882" cy="789773"/>
            </a:xfrm>
            <a:prstGeom prst="rect">
              <a:avLst/>
            </a:prstGeom>
          </p:spPr>
        </p:pic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DEB596A1-CA17-A044-B85C-9C38A933CB48}"/>
                </a:ext>
              </a:extLst>
            </p:cNvPr>
            <p:cNvSpPr txBox="1"/>
            <p:nvPr/>
          </p:nvSpPr>
          <p:spPr>
            <a:xfrm>
              <a:off x="5393973" y="1313303"/>
              <a:ext cx="9873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Smart</a:t>
              </a:r>
            </a:p>
            <a:p>
              <a:pPr algn="ctr"/>
              <a:r>
                <a:rPr lang="en-US" dirty="0"/>
                <a:t>Contract</a:t>
              </a:r>
            </a:p>
            <a:p>
              <a:endParaRPr lang="de-DE" dirty="0"/>
            </a:p>
          </p:txBody>
        </p:sp>
      </p:grpSp>
      <p:pic>
        <p:nvPicPr>
          <p:cNvPr id="68" name="Picture 32">
            <a:extLst>
              <a:ext uri="{FF2B5EF4-FFF2-40B4-BE49-F238E27FC236}">
                <a16:creationId xmlns:a16="http://schemas.microsoft.com/office/drawing/2014/main" id="{CE1CBAAC-4996-494A-9EDC-737320F75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245" y="2687831"/>
            <a:ext cx="508405" cy="465847"/>
          </a:xfrm>
          <a:prstGeom prst="rect">
            <a:avLst/>
          </a:prstGeom>
        </p:spPr>
      </p:pic>
      <p:sp>
        <p:nvSpPr>
          <p:cNvPr id="70" name="Textfeld 69">
            <a:extLst>
              <a:ext uri="{FF2B5EF4-FFF2-40B4-BE49-F238E27FC236}">
                <a16:creationId xmlns:a16="http://schemas.microsoft.com/office/drawing/2014/main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 Producer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66" name="Textfeld 79">
            <a:extLst>
              <a:ext uri="{FF2B5EF4-FFF2-40B4-BE49-F238E27FC236}">
                <a16:creationId xmlns:a16="http://schemas.microsoft.com/office/drawing/2014/main" id="{94CB4861-ECE4-DF42-9208-D551AC306CC1}"/>
              </a:ext>
            </a:extLst>
          </p:cNvPr>
          <p:cNvSpPr txBox="1"/>
          <p:nvPr/>
        </p:nvSpPr>
        <p:spPr>
          <a:xfrm>
            <a:off x="4301126" y="1693970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</p:spTree>
    <p:extLst>
      <p:ext uri="{BB962C8B-B14F-4D97-AF65-F5344CB8AC3E}">
        <p14:creationId xmlns:p14="http://schemas.microsoft.com/office/powerpoint/2010/main" val="1796650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44" y="1571524"/>
            <a:ext cx="508367" cy="46583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790400" y="1526619"/>
            <a:ext cx="511830" cy="465721"/>
            <a:chOff x="4627756" y="1549054"/>
            <a:chExt cx="686905" cy="692268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74" y="1580757"/>
            <a:ext cx="508367" cy="465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57" y="3986886"/>
            <a:ext cx="508367" cy="465835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713398" y="2687169"/>
            <a:ext cx="784966" cy="805719"/>
            <a:chOff x="2851951" y="2070898"/>
            <a:chExt cx="833810" cy="933996"/>
          </a:xfrm>
        </p:grpSpPr>
        <p:sp>
          <p:nvSpPr>
            <p:cNvPr id="40" name="Rounded Rectangle 39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49" name="Elbow Connector 48"/>
          <p:cNvCxnSpPr>
            <a:stCxn id="12" idx="3"/>
            <a:endCxn id="20" idx="1"/>
          </p:cNvCxnSpPr>
          <p:nvPr/>
        </p:nvCxnSpPr>
        <p:spPr>
          <a:xfrm flipV="1">
            <a:off x="1699545" y="3082271"/>
            <a:ext cx="1013853" cy="2466239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flipV="1">
            <a:off x="1699545" y="3082271"/>
            <a:ext cx="1011225" cy="850212"/>
          </a:xfrm>
          <a:prstGeom prst="bentConnector3">
            <a:avLst>
              <a:gd name="adj1" fmla="val 33855"/>
            </a:avLst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6" idx="3"/>
          </p:cNvCxnSpPr>
          <p:nvPr/>
        </p:nvCxnSpPr>
        <p:spPr>
          <a:xfrm>
            <a:off x="1699545" y="2411084"/>
            <a:ext cx="1011225" cy="671187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39" idx="3"/>
            <a:endCxn id="23" idx="1"/>
          </p:cNvCxnSpPr>
          <p:nvPr/>
        </p:nvCxnSpPr>
        <p:spPr>
          <a:xfrm flipV="1">
            <a:off x="7302230" y="1804441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6317436" y="1889902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V="1">
            <a:off x="2759736" y="2376478"/>
            <a:ext cx="678109" cy="14183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22" idx="0"/>
          </p:cNvCxnSpPr>
          <p:nvPr/>
        </p:nvCxnSpPr>
        <p:spPr>
          <a:xfrm rot="5400000">
            <a:off x="2875434" y="3735994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Our Concept</a:t>
            </a:r>
          </a:p>
        </p:txBody>
      </p:sp>
      <p:sp>
        <p:nvSpPr>
          <p:cNvPr id="69" name="Rounded Rectangle 43">
            <a:extLst>
              <a:ext uri="{FF2B5EF4-FFF2-40B4-BE49-F238E27FC236}">
                <a16:creationId xmlns:a16="http://schemas.microsoft.com/office/drawing/2014/main" id="{238E1532-F279-454E-806B-27C9A5C38293}"/>
              </a:ext>
            </a:extLst>
          </p:cNvPr>
          <p:cNvSpPr/>
          <p:nvPr/>
        </p:nvSpPr>
        <p:spPr>
          <a:xfrm>
            <a:off x="7601310" y="1284790"/>
            <a:ext cx="2642512" cy="468299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7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nip and Round Single Corner Rectangle 3">
            <a:extLst>
              <a:ext uri="{FF2B5EF4-FFF2-40B4-BE49-F238E27FC236}">
                <a16:creationId xmlns:a16="http://schemas.microsoft.com/office/drawing/2014/main" id="{637F68FE-4B58-D74D-B76B-63DD98350840}"/>
              </a:ext>
            </a:extLst>
          </p:cNvPr>
          <p:cNvSpPr/>
          <p:nvPr/>
        </p:nvSpPr>
        <p:spPr>
          <a:xfrm>
            <a:off x="4847944" y="1087200"/>
            <a:ext cx="2753803" cy="54756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Elbow Connector 64"/>
          <p:cNvCxnSpPr>
            <a:stCxn id="20" idx="3"/>
            <a:endCxn id="15" idx="1"/>
          </p:cNvCxnSpPr>
          <p:nvPr/>
        </p:nvCxnSpPr>
        <p:spPr>
          <a:xfrm flipV="1">
            <a:off x="3498365" y="2236634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432291" y="2003716"/>
            <a:ext cx="646667" cy="597190"/>
            <a:chOff x="4627756" y="1549054"/>
            <a:chExt cx="686905" cy="6922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7" name="Elbow Connector 66"/>
          <p:cNvCxnSpPr/>
          <p:nvPr/>
        </p:nvCxnSpPr>
        <p:spPr>
          <a:xfrm>
            <a:off x="5093800" y="2286382"/>
            <a:ext cx="376596" cy="2296"/>
          </a:xfrm>
          <a:prstGeom prst="bentConnector3">
            <a:avLst/>
          </a:prstGeom>
          <a:ln w="38100"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33">
            <a:extLst>
              <a:ext uri="{FF2B5EF4-FFF2-40B4-BE49-F238E27FC236}">
                <a16:creationId xmlns:a16="http://schemas.microsoft.com/office/drawing/2014/main" id="{6476BBE5-AAFC-754B-BD26-B89EEE92F750}"/>
              </a:ext>
            </a:extLst>
          </p:cNvPr>
          <p:cNvGrpSpPr/>
          <p:nvPr/>
        </p:nvGrpSpPr>
        <p:grpSpPr>
          <a:xfrm>
            <a:off x="6788273" y="2642367"/>
            <a:ext cx="511868" cy="465733"/>
            <a:chOff x="4627756" y="1549054"/>
            <a:chExt cx="686905" cy="692268"/>
          </a:xfrm>
        </p:grpSpPr>
        <p:pic>
          <p:nvPicPr>
            <p:cNvPr id="61" name="Picture 34">
              <a:extLst>
                <a:ext uri="{FF2B5EF4-FFF2-40B4-BE49-F238E27FC236}">
                  <a16:creationId xmlns:a16="http://schemas.microsoft.com/office/drawing/2014/main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62" name="Picture 35">
              <a:extLst>
                <a:ext uri="{FF2B5EF4-FFF2-40B4-BE49-F238E27FC236}">
                  <a16:creationId xmlns:a16="http://schemas.microsoft.com/office/drawing/2014/main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4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314672" y="2418507"/>
            <a:ext cx="416153" cy="320492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71">
            <a:extLst>
              <a:ext uri="{FF2B5EF4-FFF2-40B4-BE49-F238E27FC236}">
                <a16:creationId xmlns:a16="http://schemas.microsoft.com/office/drawing/2014/main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00141" y="2920754"/>
            <a:ext cx="1300048" cy="5700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85BAD49F-209F-134D-A8E8-ABC782FF77AC}"/>
              </a:ext>
            </a:extLst>
          </p:cNvPr>
          <p:cNvGrpSpPr/>
          <p:nvPr/>
        </p:nvGrpSpPr>
        <p:grpSpPr>
          <a:xfrm>
            <a:off x="8606245" y="2687831"/>
            <a:ext cx="700268" cy="648462"/>
            <a:chOff x="8600189" y="2687831"/>
            <a:chExt cx="700268" cy="648462"/>
          </a:xfrm>
        </p:grpSpPr>
        <p:pic>
          <p:nvPicPr>
            <p:cNvPr id="51" name="Picture 32">
              <a:extLst>
                <a:ext uri="{FF2B5EF4-FFF2-40B4-BE49-F238E27FC236}">
                  <a16:creationId xmlns:a16="http://schemas.microsoft.com/office/drawing/2014/main" id="{D2904F57-BE8C-F54A-9D6A-6CE428AC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66" name="Picture 18">
              <a:extLst>
                <a:ext uri="{FF2B5EF4-FFF2-40B4-BE49-F238E27FC236}">
                  <a16:creationId xmlns:a16="http://schemas.microsoft.com/office/drawing/2014/main" id="{FAC64FA6-AC13-5749-98D5-FCB7A833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F74596D-D975-8445-A5BC-48898ABAC517}"/>
              </a:ext>
            </a:extLst>
          </p:cNvPr>
          <p:cNvGrpSpPr/>
          <p:nvPr/>
        </p:nvGrpSpPr>
        <p:grpSpPr>
          <a:xfrm>
            <a:off x="5393973" y="1313303"/>
            <a:ext cx="987322" cy="1395703"/>
            <a:chOff x="5393973" y="1313303"/>
            <a:chExt cx="987322" cy="13957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553" y="1919233"/>
              <a:ext cx="861882" cy="789773"/>
            </a:xfrm>
            <a:prstGeom prst="rect">
              <a:avLst/>
            </a:prstGeom>
          </p:spPr>
        </p:pic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C6CDC6B9-9D57-B049-862C-E809EF7E6B07}"/>
                </a:ext>
              </a:extLst>
            </p:cNvPr>
            <p:cNvSpPr txBox="1"/>
            <p:nvPr/>
          </p:nvSpPr>
          <p:spPr>
            <a:xfrm>
              <a:off x="5393973" y="1313303"/>
              <a:ext cx="9873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Smart</a:t>
              </a:r>
            </a:p>
            <a:p>
              <a:pPr algn="ctr"/>
              <a:r>
                <a:rPr lang="en-US" dirty="0"/>
                <a:t>Contract</a:t>
              </a:r>
            </a:p>
            <a:p>
              <a:endParaRPr lang="de-DE" dirty="0"/>
            </a:p>
          </p:txBody>
        </p:sp>
      </p:grpSp>
      <p:sp>
        <p:nvSpPr>
          <p:cNvPr id="80" name="Textfeld 79">
            <a:extLst>
              <a:ext uri="{FF2B5EF4-FFF2-40B4-BE49-F238E27FC236}">
                <a16:creationId xmlns:a16="http://schemas.microsoft.com/office/drawing/2014/main" id="{94CB4861-ECE4-DF42-9208-D551AC306CC1}"/>
              </a:ext>
            </a:extLst>
          </p:cNvPr>
          <p:cNvSpPr txBox="1"/>
          <p:nvPr/>
        </p:nvSpPr>
        <p:spPr>
          <a:xfrm>
            <a:off x="4301126" y="1693970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  <p:sp>
        <p:nvSpPr>
          <p:cNvPr id="72" name="Textfeld 69">
            <a:extLst>
              <a:ext uri="{FF2B5EF4-FFF2-40B4-BE49-F238E27FC236}">
                <a16:creationId xmlns:a16="http://schemas.microsoft.com/office/drawing/2014/main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 Producer</a:t>
            </a:r>
          </a:p>
        </p:txBody>
      </p:sp>
      <p:sp>
        <p:nvSpPr>
          <p:cNvPr id="73" name="Textfeld 71">
            <a:extLst>
              <a:ext uri="{FF2B5EF4-FFF2-40B4-BE49-F238E27FC236}">
                <a16:creationId xmlns:a16="http://schemas.microsoft.com/office/drawing/2014/main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52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1359 L -0.00013 0.39436 L -0.60716 0.40455 " pathEditMode="fixed" rAng="0" ptsTypes="AAA">
                                      <p:cBhvr>
                                        <p:cTn id="6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43" y="1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44" y="1571524"/>
            <a:ext cx="508367" cy="46583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790400" y="1526619"/>
            <a:ext cx="511830" cy="465721"/>
            <a:chOff x="4627756" y="1549054"/>
            <a:chExt cx="686905" cy="692268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74" y="1580757"/>
            <a:ext cx="508367" cy="465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57" y="3986886"/>
            <a:ext cx="508367" cy="465835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713398" y="2687169"/>
            <a:ext cx="784966" cy="805719"/>
            <a:chOff x="2851951" y="2070898"/>
            <a:chExt cx="833810" cy="933996"/>
          </a:xfrm>
        </p:grpSpPr>
        <p:sp>
          <p:nvSpPr>
            <p:cNvPr id="40" name="Rounded Rectangle 39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49" name="Elbow Connector 48"/>
          <p:cNvCxnSpPr>
            <a:stCxn id="12" idx="3"/>
            <a:endCxn id="20" idx="1"/>
          </p:cNvCxnSpPr>
          <p:nvPr/>
        </p:nvCxnSpPr>
        <p:spPr>
          <a:xfrm flipV="1">
            <a:off x="1699545" y="3082271"/>
            <a:ext cx="1013853" cy="2466239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flipV="1">
            <a:off x="1699545" y="3082271"/>
            <a:ext cx="1011225" cy="850212"/>
          </a:xfrm>
          <a:prstGeom prst="bentConnector3">
            <a:avLst>
              <a:gd name="adj1" fmla="val 33855"/>
            </a:avLst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6" idx="3"/>
          </p:cNvCxnSpPr>
          <p:nvPr/>
        </p:nvCxnSpPr>
        <p:spPr>
          <a:xfrm>
            <a:off x="1699545" y="2411084"/>
            <a:ext cx="1011225" cy="671187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39" idx="3"/>
            <a:endCxn id="23" idx="1"/>
          </p:cNvCxnSpPr>
          <p:nvPr/>
        </p:nvCxnSpPr>
        <p:spPr>
          <a:xfrm flipV="1">
            <a:off x="7302230" y="1804441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6317436" y="1889902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V="1">
            <a:off x="2759736" y="2376478"/>
            <a:ext cx="678109" cy="14183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22" idx="0"/>
          </p:cNvCxnSpPr>
          <p:nvPr/>
        </p:nvCxnSpPr>
        <p:spPr>
          <a:xfrm rot="5400000">
            <a:off x="2875434" y="3735994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Further Use Cases</a:t>
            </a:r>
          </a:p>
        </p:txBody>
      </p:sp>
      <p:sp>
        <p:nvSpPr>
          <p:cNvPr id="69" name="Rounded Rectangle 43">
            <a:extLst>
              <a:ext uri="{FF2B5EF4-FFF2-40B4-BE49-F238E27FC236}">
                <a16:creationId xmlns:a16="http://schemas.microsoft.com/office/drawing/2014/main" id="{238E1532-F279-454E-806B-27C9A5C38293}"/>
              </a:ext>
            </a:extLst>
          </p:cNvPr>
          <p:cNvSpPr/>
          <p:nvPr/>
        </p:nvSpPr>
        <p:spPr>
          <a:xfrm>
            <a:off x="7601310" y="1284790"/>
            <a:ext cx="2642512" cy="468299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7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nip and Round Single Corner Rectangle 3">
            <a:extLst>
              <a:ext uri="{FF2B5EF4-FFF2-40B4-BE49-F238E27FC236}">
                <a16:creationId xmlns:a16="http://schemas.microsoft.com/office/drawing/2014/main" id="{637F68FE-4B58-D74D-B76B-63DD98350840}"/>
              </a:ext>
            </a:extLst>
          </p:cNvPr>
          <p:cNvSpPr/>
          <p:nvPr/>
        </p:nvSpPr>
        <p:spPr>
          <a:xfrm>
            <a:off x="4847944" y="1087200"/>
            <a:ext cx="2753803" cy="54756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Elbow Connector 64"/>
          <p:cNvCxnSpPr>
            <a:stCxn id="20" idx="3"/>
            <a:endCxn id="15" idx="1"/>
          </p:cNvCxnSpPr>
          <p:nvPr/>
        </p:nvCxnSpPr>
        <p:spPr>
          <a:xfrm flipV="1">
            <a:off x="3498365" y="2236634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432291" y="2003716"/>
            <a:ext cx="646667" cy="597190"/>
            <a:chOff x="4627756" y="1549054"/>
            <a:chExt cx="686905" cy="6922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7" name="Elbow Connector 66"/>
          <p:cNvCxnSpPr/>
          <p:nvPr/>
        </p:nvCxnSpPr>
        <p:spPr>
          <a:xfrm>
            <a:off x="5093800" y="2286382"/>
            <a:ext cx="376596" cy="2296"/>
          </a:xfrm>
          <a:prstGeom prst="bentConnector3">
            <a:avLst/>
          </a:prstGeom>
          <a:ln w="38100"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33">
            <a:extLst>
              <a:ext uri="{FF2B5EF4-FFF2-40B4-BE49-F238E27FC236}">
                <a16:creationId xmlns:a16="http://schemas.microsoft.com/office/drawing/2014/main" id="{6476BBE5-AAFC-754B-BD26-B89EEE92F750}"/>
              </a:ext>
            </a:extLst>
          </p:cNvPr>
          <p:cNvGrpSpPr/>
          <p:nvPr/>
        </p:nvGrpSpPr>
        <p:grpSpPr>
          <a:xfrm>
            <a:off x="6788273" y="2642367"/>
            <a:ext cx="511868" cy="465733"/>
            <a:chOff x="4627756" y="1549054"/>
            <a:chExt cx="686905" cy="692268"/>
          </a:xfrm>
        </p:grpSpPr>
        <p:pic>
          <p:nvPicPr>
            <p:cNvPr id="61" name="Picture 34">
              <a:extLst>
                <a:ext uri="{FF2B5EF4-FFF2-40B4-BE49-F238E27FC236}">
                  <a16:creationId xmlns:a16="http://schemas.microsoft.com/office/drawing/2014/main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62" name="Picture 35">
              <a:extLst>
                <a:ext uri="{FF2B5EF4-FFF2-40B4-BE49-F238E27FC236}">
                  <a16:creationId xmlns:a16="http://schemas.microsoft.com/office/drawing/2014/main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4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314672" y="2418507"/>
            <a:ext cx="416153" cy="320492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71">
            <a:extLst>
              <a:ext uri="{FF2B5EF4-FFF2-40B4-BE49-F238E27FC236}">
                <a16:creationId xmlns:a16="http://schemas.microsoft.com/office/drawing/2014/main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00141" y="2920754"/>
            <a:ext cx="1300048" cy="5700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85BAD49F-209F-134D-A8E8-ABC782FF77AC}"/>
              </a:ext>
            </a:extLst>
          </p:cNvPr>
          <p:cNvGrpSpPr/>
          <p:nvPr/>
        </p:nvGrpSpPr>
        <p:grpSpPr>
          <a:xfrm>
            <a:off x="8606245" y="2687831"/>
            <a:ext cx="700268" cy="648462"/>
            <a:chOff x="8600189" y="2687831"/>
            <a:chExt cx="700268" cy="648462"/>
          </a:xfrm>
        </p:grpSpPr>
        <p:pic>
          <p:nvPicPr>
            <p:cNvPr id="51" name="Picture 32">
              <a:extLst>
                <a:ext uri="{FF2B5EF4-FFF2-40B4-BE49-F238E27FC236}">
                  <a16:creationId xmlns:a16="http://schemas.microsoft.com/office/drawing/2014/main" id="{D2904F57-BE8C-F54A-9D6A-6CE428AC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66" name="Picture 18">
              <a:extLst>
                <a:ext uri="{FF2B5EF4-FFF2-40B4-BE49-F238E27FC236}">
                  <a16:creationId xmlns:a16="http://schemas.microsoft.com/office/drawing/2014/main" id="{FAC64FA6-AC13-5749-98D5-FCB7A833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B917F957-E6C8-C64F-9699-314C63F30D9F}"/>
              </a:ext>
            </a:extLst>
          </p:cNvPr>
          <p:cNvGrpSpPr/>
          <p:nvPr/>
        </p:nvGrpSpPr>
        <p:grpSpPr>
          <a:xfrm>
            <a:off x="3504618" y="3470703"/>
            <a:ext cx="4792858" cy="2652963"/>
            <a:chOff x="3504618" y="3701807"/>
            <a:chExt cx="4792858" cy="2652963"/>
          </a:xfrm>
        </p:grpSpPr>
        <p:sp>
          <p:nvSpPr>
            <p:cNvPr id="73" name="Rounded Rectangle 44">
              <a:extLst>
                <a:ext uri="{FF2B5EF4-FFF2-40B4-BE49-F238E27FC236}">
                  <a16:creationId xmlns:a16="http://schemas.microsoft.com/office/drawing/2014/main" id="{D0D7FCFA-8129-6A43-919D-302BDB68BFE3}"/>
                </a:ext>
              </a:extLst>
            </p:cNvPr>
            <p:cNvSpPr/>
            <p:nvPr/>
          </p:nvSpPr>
          <p:spPr>
            <a:xfrm>
              <a:off x="3504618" y="4244691"/>
              <a:ext cx="4792858" cy="211007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Manage Stock &amp; Procurement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Incentive competition between providers at whole SCM Level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Award bonuses based on quality and timeliness </a:t>
              </a:r>
            </a:p>
          </p:txBody>
        </p:sp>
        <p:sp>
          <p:nvSpPr>
            <p:cNvPr id="74" name="TextBox 46">
              <a:extLst>
                <a:ext uri="{FF2B5EF4-FFF2-40B4-BE49-F238E27FC236}">
                  <a16:creationId xmlns:a16="http://schemas.microsoft.com/office/drawing/2014/main" id="{925CD37D-AFC4-7B4F-B4F4-BEC06B94A164}"/>
                </a:ext>
              </a:extLst>
            </p:cNvPr>
            <p:cNvSpPr txBox="1"/>
            <p:nvPr/>
          </p:nvSpPr>
          <p:spPr>
            <a:xfrm>
              <a:off x="3931538" y="3701807"/>
              <a:ext cx="366114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/>
                <a:t>Further Use Cases</a:t>
              </a: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F74596D-D975-8445-A5BC-48898ABAC517}"/>
              </a:ext>
            </a:extLst>
          </p:cNvPr>
          <p:cNvGrpSpPr/>
          <p:nvPr/>
        </p:nvGrpSpPr>
        <p:grpSpPr>
          <a:xfrm>
            <a:off x="5393973" y="1313303"/>
            <a:ext cx="987322" cy="1395703"/>
            <a:chOff x="5393973" y="1313303"/>
            <a:chExt cx="987322" cy="13957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553" y="1919233"/>
              <a:ext cx="861882" cy="789773"/>
            </a:xfrm>
            <a:prstGeom prst="rect">
              <a:avLst/>
            </a:prstGeom>
          </p:spPr>
        </p:pic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C6CDC6B9-9D57-B049-862C-E809EF7E6B07}"/>
                </a:ext>
              </a:extLst>
            </p:cNvPr>
            <p:cNvSpPr txBox="1"/>
            <p:nvPr/>
          </p:nvSpPr>
          <p:spPr>
            <a:xfrm>
              <a:off x="5393973" y="1313303"/>
              <a:ext cx="9873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Smart</a:t>
              </a:r>
            </a:p>
            <a:p>
              <a:pPr algn="ctr"/>
              <a:r>
                <a:rPr lang="en-US" dirty="0"/>
                <a:t>Contract</a:t>
              </a:r>
            </a:p>
            <a:p>
              <a:endParaRPr lang="de-DE" dirty="0"/>
            </a:p>
          </p:txBody>
        </p:sp>
      </p:grpSp>
      <p:sp>
        <p:nvSpPr>
          <p:cNvPr id="76" name="Textfeld 75">
            <a:extLst>
              <a:ext uri="{FF2B5EF4-FFF2-40B4-BE49-F238E27FC236}">
                <a16:creationId xmlns:a16="http://schemas.microsoft.com/office/drawing/2014/main" id="{81888591-2538-1441-BD81-D35A23E24FBF}"/>
              </a:ext>
            </a:extLst>
          </p:cNvPr>
          <p:cNvSpPr txBox="1"/>
          <p:nvPr/>
        </p:nvSpPr>
        <p:spPr>
          <a:xfrm>
            <a:off x="469464" y="6177626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Enterprise Producer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1341F6B9-549E-5741-B08F-D6E2B12D0BE1}"/>
              </a:ext>
            </a:extLst>
          </p:cNvPr>
          <p:cNvSpPr txBox="1"/>
          <p:nvPr/>
        </p:nvSpPr>
        <p:spPr>
          <a:xfrm>
            <a:off x="7601567" y="6177626"/>
            <a:ext cx="2899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Trusted</a:t>
            </a:r>
            <a:r>
              <a:rPr lang="de-DE" sz="2000" dirty="0"/>
              <a:t> Service Providers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4FFE79F8-3A02-7B40-93C1-378159EBD25B}"/>
              </a:ext>
            </a:extLst>
          </p:cNvPr>
          <p:cNvSpPr txBox="1"/>
          <p:nvPr/>
        </p:nvSpPr>
        <p:spPr>
          <a:xfrm>
            <a:off x="3907668" y="6177626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Blockchain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934043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D186B4A-5222-8442-8BCD-27A5D6F29D2D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E4D6C6B-3468-5743-A010-82EF1236537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7F56FF9-F710-B141-A99B-3902D7570627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DE1AD5E-6DCD-7C44-834C-5A33C67BA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de-DE" dirty="0" err="1"/>
              <a:t>Blockchain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Ethereum</a:t>
            </a:r>
            <a:endParaRPr lang="de-DE" dirty="0"/>
          </a:p>
          <a:p>
            <a:pPr lvl="1"/>
            <a:r>
              <a:rPr lang="de-DE" dirty="0"/>
              <a:t>Ganache2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85C6BC-203D-A640-B734-55F38F12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Used</a:t>
            </a:r>
            <a:r>
              <a:rPr lang="de-DE" dirty="0"/>
              <a:t> Technologies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2E21850-3288-F743-8E46-8F12ED57A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536" y="4464031"/>
            <a:ext cx="1758279" cy="175827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56BD689-3EFF-3B4F-AD40-43F5B4C09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6250" y="2114975"/>
            <a:ext cx="2215436" cy="22154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1F5945C-FCD8-9943-A8EE-EC237CBE635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7780" y="1215753"/>
            <a:ext cx="4953669" cy="137415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7FA8DB7-CEA1-7945-BAAA-401AFC5DF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09" y="4915977"/>
            <a:ext cx="1473772" cy="166803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20168E1-98AF-224A-9188-A395FF17022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0124" y="5150677"/>
            <a:ext cx="4093773" cy="104895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742597-BB83-A84D-96DB-25D5A8CB9A0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9121" y="3087490"/>
            <a:ext cx="1484043" cy="21953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28C9F79-1F6E-F346-826F-A2F24F381FF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28588" y="2695573"/>
            <a:ext cx="3300600" cy="13614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8786" y="3303950"/>
            <a:ext cx="1894872" cy="1299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9800" y="1917700"/>
            <a:ext cx="26924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D30219A-DCFC-5440-9F29-5DD7A1E3ED9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9C92A8D-59AD-4340-BF55-12DAA138D29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8BF9B9-3029-A549-9FFB-4FBBDF56D05E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6B04CB9-04DF-9E49-A69B-D4221A20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chemeClr val="accent2">
                    <a:lumMod val="75000"/>
                  </a:schemeClr>
                </a:solidFill>
              </a:rPr>
              <a:t>Why</a:t>
            </a:r>
            <a:r>
              <a:rPr lang="de-DE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accent2">
                    <a:lumMod val="75000"/>
                  </a:schemeClr>
                </a:solidFill>
              </a:rPr>
              <a:t>blockchain</a:t>
            </a:r>
            <a:r>
              <a:rPr lang="de-DE" b="1" dirty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05AEE6-FBC7-1F41-A33E-FCC64608E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Provides</a:t>
            </a:r>
            <a:r>
              <a:rPr lang="de-DE" dirty="0"/>
              <a:t> smart </a:t>
            </a:r>
            <a:r>
              <a:rPr lang="de-DE" dirty="0" err="1"/>
              <a:t>contracts</a:t>
            </a:r>
            <a:endParaRPr lang="de-DE" dirty="0"/>
          </a:p>
          <a:p>
            <a:pPr lvl="1"/>
            <a:r>
              <a:rPr lang="de-DE" dirty="0"/>
              <a:t>Computer </a:t>
            </a:r>
            <a:r>
              <a:rPr lang="de-DE" dirty="0" err="1"/>
              <a:t>protocol</a:t>
            </a:r>
            <a:endParaRPr lang="de-DE" dirty="0"/>
          </a:p>
          <a:p>
            <a:pPr lvl="1"/>
            <a:r>
              <a:rPr lang="de-DE" dirty="0" err="1"/>
              <a:t>Digitally</a:t>
            </a:r>
            <a:r>
              <a:rPr lang="de-DE" dirty="0"/>
              <a:t> </a:t>
            </a:r>
            <a:r>
              <a:rPr lang="de-DE" dirty="0" err="1"/>
              <a:t>verifies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enforces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negotiation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contract</a:t>
            </a:r>
            <a:endParaRPr lang="de-DE" dirty="0"/>
          </a:p>
          <a:p>
            <a:r>
              <a:rPr lang="de-DE" dirty="0" err="1"/>
              <a:t>Enables</a:t>
            </a:r>
            <a:r>
              <a:rPr lang="de-DE" dirty="0"/>
              <a:t> DAPPS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Tokenization</a:t>
            </a:r>
            <a:endParaRPr lang="de-DE" dirty="0"/>
          </a:p>
          <a:p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leaves</a:t>
            </a:r>
            <a:r>
              <a:rPr lang="de-DE" dirty="0"/>
              <a:t> </a:t>
            </a:r>
            <a:r>
              <a:rPr lang="de-DE" dirty="0" err="1"/>
              <a:t>immutable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record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5339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4C486-7694-F44D-87FB-57205132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7FEB7C-EA76-1847-8909-C129047C4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ECFB22C-2287-5043-85EB-C8398B19A24C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ED22578-0F9E-CE42-8A98-E06B6F4B6F93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212676-A461-CD49-A0E9-E9ADEC01077B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2253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CC9F5D4-C1EB-BC40-954A-145F543EDA2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42B8FCD-54D0-324F-BBB7-3575EEF937D2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55B2D0-A2C6-DE4C-B95C-667C94771E6D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ounded Rectangle 43">
            <a:extLst>
              <a:ext uri="{FF2B5EF4-FFF2-40B4-BE49-F238E27FC236}">
                <a16:creationId xmlns:a16="http://schemas.microsoft.com/office/drawing/2014/main" id="{3956578C-8D26-EA41-B3E7-41F33E099F74}"/>
              </a:ext>
            </a:extLst>
          </p:cNvPr>
          <p:cNvSpPr/>
          <p:nvPr/>
        </p:nvSpPr>
        <p:spPr>
          <a:xfrm>
            <a:off x="5726483" y="1087200"/>
            <a:ext cx="479703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42">
            <a:extLst>
              <a:ext uri="{FF2B5EF4-FFF2-40B4-BE49-F238E27FC236}">
                <a16:creationId xmlns:a16="http://schemas.microsoft.com/office/drawing/2014/main" id="{901A5742-0FCC-BF4D-9E6A-E834C21C671A}"/>
              </a:ext>
            </a:extLst>
          </p:cNvPr>
          <p:cNvSpPr/>
          <p:nvPr/>
        </p:nvSpPr>
        <p:spPr>
          <a:xfrm>
            <a:off x="478089" y="1087200"/>
            <a:ext cx="5248394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51">
            <a:extLst>
              <a:ext uri="{FF2B5EF4-FFF2-40B4-BE49-F238E27FC236}">
                <a16:creationId xmlns:a16="http://schemas.microsoft.com/office/drawing/2014/main" id="{67A670D3-20D7-294B-825E-7C44DFF0184A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1826629" y="3584272"/>
            <a:ext cx="1993201" cy="960159"/>
          </a:xfrm>
          <a:prstGeom prst="bentConnector2">
            <a:avLst/>
          </a:prstGeom>
          <a:ln w="539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90D6EC0-1765-F047-9B63-13DDB1F8F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3907" y="2914451"/>
            <a:ext cx="910086" cy="910086"/>
          </a:xfrm>
        </p:spPr>
      </p:pic>
      <p:pic>
        <p:nvPicPr>
          <p:cNvPr id="21" name="Picture 17">
            <a:extLst>
              <a:ext uri="{FF2B5EF4-FFF2-40B4-BE49-F238E27FC236}">
                <a16:creationId xmlns:a16="http://schemas.microsoft.com/office/drawing/2014/main" id="{05693A9D-1FD1-1740-88AF-091BE8A34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09" y="2653501"/>
            <a:ext cx="828498" cy="828498"/>
          </a:xfrm>
          <a:prstGeom prst="rect">
            <a:avLst/>
          </a:prstGeom>
        </p:spPr>
      </p:pic>
      <p:grpSp>
        <p:nvGrpSpPr>
          <p:cNvPr id="36" name="Group 6">
            <a:extLst>
              <a:ext uri="{FF2B5EF4-FFF2-40B4-BE49-F238E27FC236}">
                <a16:creationId xmlns:a16="http://schemas.microsoft.com/office/drawing/2014/main" id="{9803440A-C58F-194B-B4B5-60B3435506C2}"/>
              </a:ext>
            </a:extLst>
          </p:cNvPr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37" name="Rounded Rectangle 5">
              <a:extLst>
                <a:ext uri="{FF2B5EF4-FFF2-40B4-BE49-F238E27FC236}">
                  <a16:creationId xmlns:a16="http://schemas.microsoft.com/office/drawing/2014/main" id="{123190D5-6C70-164E-8FA5-408F117CC91B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4">
              <a:extLst>
                <a:ext uri="{FF2B5EF4-FFF2-40B4-BE49-F238E27FC236}">
                  <a16:creationId xmlns:a16="http://schemas.microsoft.com/office/drawing/2014/main" id="{C1D414ED-5344-0A49-9BFE-751717AC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79921C9C-FAB7-E24C-BEEC-96198EB217E1}"/>
              </a:ext>
            </a:extLst>
          </p:cNvPr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40" name="Rounded Rectangle 8">
              <a:extLst>
                <a:ext uri="{FF2B5EF4-FFF2-40B4-BE49-F238E27FC236}">
                  <a16:creationId xmlns:a16="http://schemas.microsoft.com/office/drawing/2014/main" id="{60A11483-C316-DB4E-A082-6B0DE5346B6C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9">
              <a:extLst>
                <a:ext uri="{FF2B5EF4-FFF2-40B4-BE49-F238E27FC236}">
                  <a16:creationId xmlns:a16="http://schemas.microsoft.com/office/drawing/2014/main" id="{7DE545C1-5F79-1E41-A9BA-F4A75AC4A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2" name="Group 10">
            <a:extLst>
              <a:ext uri="{FF2B5EF4-FFF2-40B4-BE49-F238E27FC236}">
                <a16:creationId xmlns:a16="http://schemas.microsoft.com/office/drawing/2014/main" id="{378533D1-6F28-F546-B2DD-6FA2A6D57B3A}"/>
              </a:ext>
            </a:extLst>
          </p:cNvPr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43" name="Rounded Rectangle 11">
              <a:extLst>
                <a:ext uri="{FF2B5EF4-FFF2-40B4-BE49-F238E27FC236}">
                  <a16:creationId xmlns:a16="http://schemas.microsoft.com/office/drawing/2014/main" id="{09A3403A-B963-B847-9D78-5B9876BDCAE5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FB2C2A3D-C206-204A-BBB2-F86B6A711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11B77D1F-C8F2-0C49-8887-DDECFA04D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597" y="4287805"/>
            <a:ext cx="1473872" cy="1473872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4541856C-9159-2743-8668-2650592BF7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7197" y="3771529"/>
            <a:ext cx="1408694" cy="1289422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61C6603A-BD27-4445-8267-10B0BC988C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9281" y="3330702"/>
            <a:ext cx="1408694" cy="1289422"/>
          </a:xfrm>
          <a:prstGeom prst="rect">
            <a:avLst/>
          </a:prstGeom>
        </p:spPr>
      </p:pic>
      <p:cxnSp>
        <p:nvCxnSpPr>
          <p:cNvPr id="51" name="Elbow Connector 51">
            <a:extLst>
              <a:ext uri="{FF2B5EF4-FFF2-40B4-BE49-F238E27FC236}">
                <a16:creationId xmlns:a16="http://schemas.microsoft.com/office/drawing/2014/main" id="{343C7623-B137-3640-A4E4-23B7B24C08EC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>
            <a:off x="4973993" y="3369494"/>
            <a:ext cx="2403680" cy="500720"/>
          </a:xfrm>
          <a:prstGeom prst="bentConnector3">
            <a:avLst>
              <a:gd name="adj1" fmla="val 50000"/>
            </a:avLst>
          </a:prstGeom>
          <a:ln w="539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5A1F756-F2B2-7F4F-A37B-5561A0021637}"/>
              </a:ext>
            </a:extLst>
          </p:cNvPr>
          <p:cNvGrpSpPr/>
          <p:nvPr/>
        </p:nvGrpSpPr>
        <p:grpSpPr>
          <a:xfrm>
            <a:off x="7377673" y="3429000"/>
            <a:ext cx="1326477" cy="1228344"/>
            <a:chOff x="8600189" y="2687831"/>
            <a:chExt cx="700268" cy="648462"/>
          </a:xfrm>
        </p:grpSpPr>
        <p:pic>
          <p:nvPicPr>
            <p:cNvPr id="19" name="Picture 32">
              <a:extLst>
                <a:ext uri="{FF2B5EF4-FFF2-40B4-BE49-F238E27FC236}">
                  <a16:creationId xmlns:a16="http://schemas.microsoft.com/office/drawing/2014/main" id="{343A83F6-A37C-A547-B6C2-2FACDE171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20" name="Picture 18">
              <a:extLst>
                <a:ext uri="{FF2B5EF4-FFF2-40B4-BE49-F238E27FC236}">
                  <a16:creationId xmlns:a16="http://schemas.microsoft.com/office/drawing/2014/main" id="{300FD2E4-67E8-434E-A04B-17E4F4E94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sp>
        <p:nvSpPr>
          <p:cNvPr id="64" name="TextBox 52">
            <a:extLst>
              <a:ext uri="{FF2B5EF4-FFF2-40B4-BE49-F238E27FC236}">
                <a16:creationId xmlns:a16="http://schemas.microsoft.com/office/drawing/2014/main" id="{44575BF3-5F7E-0C43-8BB8-A37132B489F5}"/>
              </a:ext>
            </a:extLst>
          </p:cNvPr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State of the Art Today</a:t>
            </a:r>
          </a:p>
        </p:txBody>
      </p: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C95E1B35-FE51-0245-A00A-B11C8AB6609B}"/>
              </a:ext>
            </a:extLst>
          </p:cNvPr>
          <p:cNvGrpSpPr/>
          <p:nvPr/>
        </p:nvGrpSpPr>
        <p:grpSpPr>
          <a:xfrm>
            <a:off x="3866099" y="2311356"/>
            <a:ext cx="688667" cy="633172"/>
            <a:chOff x="4080413" y="2468519"/>
            <a:chExt cx="688667" cy="633172"/>
          </a:xfrm>
        </p:grpSpPr>
        <p:pic>
          <p:nvPicPr>
            <p:cNvPr id="65" name="Picture 26">
              <a:extLst>
                <a:ext uri="{FF2B5EF4-FFF2-40B4-BE49-F238E27FC236}">
                  <a16:creationId xmlns:a16="http://schemas.microsoft.com/office/drawing/2014/main" id="{9A172E4B-20C5-6C49-B6B2-460FCBB43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413" y="2468519"/>
              <a:ext cx="508368" cy="465835"/>
            </a:xfrm>
            <a:prstGeom prst="rect">
              <a:avLst/>
            </a:prstGeom>
          </p:spPr>
        </p:pic>
        <p:pic>
          <p:nvPicPr>
            <p:cNvPr id="66" name="Picture 26">
              <a:extLst>
                <a:ext uri="{FF2B5EF4-FFF2-40B4-BE49-F238E27FC236}">
                  <a16:creationId xmlns:a16="http://schemas.microsoft.com/office/drawing/2014/main" id="{E6CB4EBC-EB7B-1C49-93CC-0FD289EBE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0712" y="2635856"/>
              <a:ext cx="508368" cy="465835"/>
            </a:xfrm>
            <a:prstGeom prst="rect">
              <a:avLst/>
            </a:prstGeom>
          </p:spPr>
        </p:pic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4AADA383-B4B9-844B-BCB7-45A12F739E0D}"/>
              </a:ext>
            </a:extLst>
          </p:cNvPr>
          <p:cNvSpPr txBox="1"/>
          <p:nvPr/>
        </p:nvSpPr>
        <p:spPr>
          <a:xfrm>
            <a:off x="7601567" y="5872828"/>
            <a:ext cx="2899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D757D6DA-52A3-D14B-B996-855392D95575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</a:t>
            </a:r>
          </a:p>
        </p:txBody>
      </p:sp>
    </p:spTree>
    <p:extLst>
      <p:ext uri="{BB962C8B-B14F-4D97-AF65-F5344CB8AC3E}">
        <p14:creationId xmlns:p14="http://schemas.microsoft.com/office/powerpoint/2010/main" val="63933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-0.00143 0.27708 L -0.50495 0.28472 " pathEditMode="fixed" rAng="0" ptsTypes="AAA">
                                      <p:cBhvr>
                                        <p:cTn id="6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47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50235 0.2875 L -0.00183 0.27755 C -0.00222 0.18959 -0.00248 0.10162 -0.00274 0.01389 " pathEditMode="relative" ptsTypes="AAA">
                                      <p:cBhvr>
                                        <p:cTn id="9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2 -0.01204 L 0.25977 0.10255 " pathEditMode="relative" ptsTypes="AA">
                                      <p:cBhvr>
                                        <p:cTn id="1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Our Concept</a:t>
            </a:r>
          </a:p>
        </p:txBody>
      </p: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360" y="2432132"/>
            <a:ext cx="508367" cy="46583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862116" y="2387227"/>
            <a:ext cx="511830" cy="465721"/>
            <a:chOff x="4627756" y="1549054"/>
            <a:chExt cx="686905" cy="692268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73" y="4847494"/>
            <a:ext cx="508367" cy="465835"/>
          </a:xfrm>
          <a:prstGeom prst="rect">
            <a:avLst/>
          </a:prstGeom>
        </p:spPr>
      </p:pic>
      <p:cxnSp>
        <p:nvCxnSpPr>
          <p:cNvPr id="71" name="Elbow Connector 70"/>
          <p:cNvCxnSpPr>
            <a:stCxn id="39" idx="3"/>
            <a:endCxn id="23" idx="1"/>
          </p:cNvCxnSpPr>
          <p:nvPr/>
        </p:nvCxnSpPr>
        <p:spPr>
          <a:xfrm flipV="1">
            <a:off x="7373946" y="2665049"/>
            <a:ext cx="1297414" cy="6258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5174708" y="2707650"/>
            <a:ext cx="470370" cy="39648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22" idx="0"/>
          </p:cNvCxnSpPr>
          <p:nvPr/>
        </p:nvCxnSpPr>
        <p:spPr>
          <a:xfrm rot="5400000">
            <a:off x="2947150" y="4596602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20" idx="3"/>
            <a:endCxn id="15" idx="1"/>
          </p:cNvCxnSpPr>
          <p:nvPr/>
        </p:nvCxnSpPr>
        <p:spPr>
          <a:xfrm flipV="1">
            <a:off x="3570081" y="3097242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504007" y="2864324"/>
            <a:ext cx="646667" cy="597190"/>
            <a:chOff x="4627756" y="1549054"/>
            <a:chExt cx="686905" cy="6922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60" name="Group 33">
            <a:extLst>
              <a:ext uri="{FF2B5EF4-FFF2-40B4-BE49-F238E27FC236}">
                <a16:creationId xmlns:a16="http://schemas.microsoft.com/office/drawing/2014/main" id="{6476BBE5-AAFC-754B-BD26-B89EEE92F750}"/>
              </a:ext>
            </a:extLst>
          </p:cNvPr>
          <p:cNvGrpSpPr/>
          <p:nvPr/>
        </p:nvGrpSpPr>
        <p:grpSpPr>
          <a:xfrm>
            <a:off x="6859989" y="3402959"/>
            <a:ext cx="511868" cy="465733"/>
            <a:chOff x="4627756" y="1549054"/>
            <a:chExt cx="686905" cy="692268"/>
          </a:xfrm>
        </p:grpSpPr>
        <p:pic>
          <p:nvPicPr>
            <p:cNvPr id="61" name="Picture 34">
              <a:extLst>
                <a:ext uri="{FF2B5EF4-FFF2-40B4-BE49-F238E27FC236}">
                  <a16:creationId xmlns:a16="http://schemas.microsoft.com/office/drawing/2014/main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62" name="Picture 35">
              <a:extLst>
                <a:ext uri="{FF2B5EF4-FFF2-40B4-BE49-F238E27FC236}">
                  <a16:creationId xmlns:a16="http://schemas.microsoft.com/office/drawing/2014/main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4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5171944" y="3236255"/>
            <a:ext cx="432642" cy="369160"/>
          </a:xfrm>
          <a:prstGeom prst="straightConnector1">
            <a:avLst/>
          </a:prstGeom>
          <a:ln w="31750">
            <a:solidFill>
              <a:srgbClr val="4372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71">
            <a:extLst>
              <a:ext uri="{FF2B5EF4-FFF2-40B4-BE49-F238E27FC236}">
                <a16:creationId xmlns:a16="http://schemas.microsoft.com/office/drawing/2014/main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71857" y="3638485"/>
            <a:ext cx="1300048" cy="5700"/>
          </a:xfrm>
          <a:prstGeom prst="bentConnector3">
            <a:avLst/>
          </a:prstGeom>
          <a:ln w="50800" cmpd="tri">
            <a:solidFill>
              <a:srgbClr val="4372C3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32">
            <a:extLst>
              <a:ext uri="{FF2B5EF4-FFF2-40B4-BE49-F238E27FC236}">
                <a16:creationId xmlns:a16="http://schemas.microsoft.com/office/drawing/2014/main" id="{CE1CBAAC-4996-494A-9EDC-737320F75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961" y="3405562"/>
            <a:ext cx="508405" cy="465847"/>
          </a:xfrm>
          <a:prstGeom prst="rect">
            <a:avLst/>
          </a:prstGeom>
        </p:spPr>
      </p:pic>
      <p:sp>
        <p:nvSpPr>
          <p:cNvPr id="70" name="Textfeld 69">
            <a:extLst>
              <a:ext uri="{FF2B5EF4-FFF2-40B4-BE49-F238E27FC236}">
                <a16:creationId xmlns:a16="http://schemas.microsoft.com/office/drawing/2014/main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  <p:cxnSp>
        <p:nvCxnSpPr>
          <p:cNvPr id="47" name="Straight Arrow Connector 46"/>
          <p:cNvCxnSpPr>
            <a:endCxn id="20" idx="1"/>
          </p:cNvCxnSpPr>
          <p:nvPr/>
        </p:nvCxnSpPr>
        <p:spPr>
          <a:xfrm>
            <a:off x="1587299" y="2441365"/>
            <a:ext cx="1197815" cy="1501515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9" idx="3"/>
            <a:endCxn id="20" idx="1"/>
          </p:cNvCxnSpPr>
          <p:nvPr/>
        </p:nvCxnSpPr>
        <p:spPr>
          <a:xfrm flipV="1">
            <a:off x="1699545" y="3942880"/>
            <a:ext cx="1085569" cy="36916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2" idx="3"/>
            <a:endCxn id="20" idx="1"/>
          </p:cNvCxnSpPr>
          <p:nvPr/>
        </p:nvCxnSpPr>
        <p:spPr>
          <a:xfrm flipV="1">
            <a:off x="1699545" y="3942880"/>
            <a:ext cx="1085569" cy="1605630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513" y="2433600"/>
            <a:ext cx="578168" cy="52979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00" y="3349572"/>
            <a:ext cx="578168" cy="529796"/>
          </a:xfrm>
          <a:prstGeom prst="rect">
            <a:avLst/>
          </a:prstGeom>
        </p:spPr>
      </p:pic>
      <p:cxnSp>
        <p:nvCxnSpPr>
          <p:cNvPr id="96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169966" y="2674282"/>
            <a:ext cx="593799" cy="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179489" y="3626789"/>
            <a:ext cx="593799" cy="0"/>
          </a:xfrm>
          <a:prstGeom prst="straightConnector1">
            <a:avLst/>
          </a:prstGeom>
          <a:ln w="31750">
            <a:solidFill>
              <a:srgbClr val="4372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2785114" y="3547777"/>
            <a:ext cx="784966" cy="805719"/>
            <a:chOff x="2851951" y="2070898"/>
            <a:chExt cx="833810" cy="933996"/>
          </a:xfrm>
        </p:grpSpPr>
        <p:sp>
          <p:nvSpPr>
            <p:cNvPr id="40" name="Rounded Rectangle 39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54" name="Picture 80">
            <a:extLst>
              <a:ext uri="{FF2B5EF4-FFF2-40B4-BE49-F238E27FC236}">
                <a16:creationId xmlns:a16="http://schemas.microsoft.com/office/drawing/2014/main" id="{7C92739C-CF0B-1244-AA39-07B80AA42B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890" y="1788228"/>
            <a:ext cx="508367" cy="465835"/>
          </a:xfrm>
          <a:prstGeom prst="rect">
            <a:avLst/>
          </a:prstGeom>
        </p:spPr>
      </p:pic>
      <p:cxnSp>
        <p:nvCxnSpPr>
          <p:cNvPr id="66" name="Elbow Connector 87">
            <a:extLst>
              <a:ext uri="{FF2B5EF4-FFF2-40B4-BE49-F238E27FC236}">
                <a16:creationId xmlns:a16="http://schemas.microsoft.com/office/drawing/2014/main" id="{21EAD5F5-8676-5543-B56F-63D5C9ABE12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18251" y="2913411"/>
            <a:ext cx="1329171" cy="10476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feld 79">
            <a:extLst>
              <a:ext uri="{FF2B5EF4-FFF2-40B4-BE49-F238E27FC236}">
                <a16:creationId xmlns:a16="http://schemas.microsoft.com/office/drawing/2014/main" id="{E27A58D1-5BA7-B24E-A0D2-5B710DF064C9}"/>
              </a:ext>
            </a:extLst>
          </p:cNvPr>
          <p:cNvSpPr txBox="1"/>
          <p:nvPr/>
        </p:nvSpPr>
        <p:spPr>
          <a:xfrm>
            <a:off x="4386405" y="3481701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  <p:sp>
        <p:nvSpPr>
          <p:cNvPr id="69" name="Textfeld 1">
            <a:extLst>
              <a:ext uri="{FF2B5EF4-FFF2-40B4-BE49-F238E27FC236}">
                <a16:creationId xmlns:a16="http://schemas.microsoft.com/office/drawing/2014/main" id="{F7401DD7-A050-D145-9577-F22261952AA9}"/>
              </a:ext>
            </a:extLst>
          </p:cNvPr>
          <p:cNvSpPr txBox="1"/>
          <p:nvPr/>
        </p:nvSpPr>
        <p:spPr>
          <a:xfrm>
            <a:off x="5405956" y="3849496"/>
            <a:ext cx="987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Smart</a:t>
            </a:r>
          </a:p>
          <a:p>
            <a:pPr algn="ctr"/>
            <a:r>
              <a:rPr lang="en-US" dirty="0"/>
              <a:t>Contract</a:t>
            </a:r>
          </a:p>
          <a:p>
            <a:endParaRPr lang="de-DE" dirty="0"/>
          </a:p>
        </p:txBody>
      </p:sp>
      <p:grpSp>
        <p:nvGrpSpPr>
          <p:cNvPr id="73" name="Group 6">
            <a:extLst>
              <a:ext uri="{FF2B5EF4-FFF2-40B4-BE49-F238E27FC236}">
                <a16:creationId xmlns:a16="http://schemas.microsoft.com/office/drawing/2014/main" id="{D77D89AF-59C6-7149-A132-7952E9CC4000}"/>
              </a:ext>
            </a:extLst>
          </p:cNvPr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76" name="Rounded Rectangle 5">
              <a:extLst>
                <a:ext uri="{FF2B5EF4-FFF2-40B4-BE49-F238E27FC236}">
                  <a16:creationId xmlns:a16="http://schemas.microsoft.com/office/drawing/2014/main" id="{27254452-C356-3D45-83C4-7B0F87CDE7EB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4">
              <a:extLst>
                <a:ext uri="{FF2B5EF4-FFF2-40B4-BE49-F238E27FC236}">
                  <a16:creationId xmlns:a16="http://schemas.microsoft.com/office/drawing/2014/main" id="{0CF8526F-B5B3-E24E-9EBD-D39116BFB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91760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2" name="Textfeld 69">
            <a:extLst>
              <a:ext uri="{FF2B5EF4-FFF2-40B4-BE49-F238E27FC236}">
                <a16:creationId xmlns:a16="http://schemas.microsoft.com/office/drawing/2014/main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890" y="1788228"/>
            <a:ext cx="508367" cy="46583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73" y="4847494"/>
            <a:ext cx="508367" cy="465835"/>
          </a:xfrm>
          <a:prstGeom prst="rect">
            <a:avLst/>
          </a:prstGeom>
        </p:spPr>
      </p:pic>
      <p:cxnSp>
        <p:nvCxnSpPr>
          <p:cNvPr id="88" name="Elbow Connector 87"/>
          <p:cNvCxnSpPr>
            <a:cxnSpLocks/>
            <a:endCxn id="81" idx="2"/>
          </p:cNvCxnSpPr>
          <p:nvPr/>
        </p:nvCxnSpPr>
        <p:spPr>
          <a:xfrm rot="5400000" flipH="1" flipV="1">
            <a:off x="2518251" y="2913411"/>
            <a:ext cx="1329171" cy="10476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endCxn id="97" idx="0"/>
          </p:cNvCxnSpPr>
          <p:nvPr/>
        </p:nvCxnSpPr>
        <p:spPr>
          <a:xfrm rot="5400000">
            <a:off x="2947150" y="4596602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587299" y="2441365"/>
            <a:ext cx="1197815" cy="1501515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84" idx="3"/>
          </p:cNvCxnSpPr>
          <p:nvPr/>
        </p:nvCxnSpPr>
        <p:spPr>
          <a:xfrm flipV="1">
            <a:off x="1699545" y="3942880"/>
            <a:ext cx="1085569" cy="36916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1699545" y="3942880"/>
            <a:ext cx="1085569" cy="1605630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endCxn id="90" idx="1"/>
          </p:cNvCxnSpPr>
          <p:nvPr/>
        </p:nvCxnSpPr>
        <p:spPr>
          <a:xfrm flipV="1">
            <a:off x="3570081" y="3097242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4504007" y="2864324"/>
            <a:ext cx="646667" cy="597190"/>
            <a:chOff x="4627756" y="1549054"/>
            <a:chExt cx="686905" cy="692268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sp>
        <p:nvSpPr>
          <p:cNvPr id="73" name="Textfeld 71">
            <a:extLst>
              <a:ext uri="{FF2B5EF4-FFF2-40B4-BE49-F238E27FC236}">
                <a16:creationId xmlns:a16="http://schemas.microsoft.com/office/drawing/2014/main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104" name="Textfeld 79">
            <a:extLst>
              <a:ext uri="{FF2B5EF4-FFF2-40B4-BE49-F238E27FC236}">
                <a16:creationId xmlns:a16="http://schemas.microsoft.com/office/drawing/2014/main" id="{94CB4861-ECE4-DF42-9208-D551AC306CC1}"/>
              </a:ext>
            </a:extLst>
          </p:cNvPr>
          <p:cNvSpPr txBox="1"/>
          <p:nvPr/>
        </p:nvSpPr>
        <p:spPr>
          <a:xfrm>
            <a:off x="4386405" y="3481701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Our Concept</a:t>
            </a: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360" y="2432132"/>
            <a:ext cx="508367" cy="465835"/>
          </a:xfrm>
          <a:prstGeom prst="rect">
            <a:avLst/>
          </a:prstGeom>
        </p:spPr>
      </p:pic>
      <p:grpSp>
        <p:nvGrpSpPr>
          <p:cNvPr id="113" name="Group 112"/>
          <p:cNvGrpSpPr/>
          <p:nvPr/>
        </p:nvGrpSpPr>
        <p:grpSpPr>
          <a:xfrm>
            <a:off x="6862116" y="2387227"/>
            <a:ext cx="511830" cy="465721"/>
            <a:chOff x="4627756" y="1549054"/>
            <a:chExt cx="686905" cy="692268"/>
          </a:xfrm>
        </p:grpSpPr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116" name="Elbow Connector 115"/>
          <p:cNvCxnSpPr/>
          <p:nvPr/>
        </p:nvCxnSpPr>
        <p:spPr>
          <a:xfrm flipV="1">
            <a:off x="7373946" y="2665049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5174708" y="2707650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513" y="2433600"/>
            <a:ext cx="578168" cy="529796"/>
          </a:xfrm>
          <a:prstGeom prst="rect">
            <a:avLst/>
          </a:prstGeom>
        </p:spPr>
      </p:pic>
      <p:cxnSp>
        <p:nvCxnSpPr>
          <p:cNvPr id="126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169966" y="2674282"/>
            <a:ext cx="593799" cy="0"/>
          </a:xfrm>
          <a:prstGeom prst="straightConnector1">
            <a:avLst/>
          </a:prstGeom>
          <a:ln w="31750">
            <a:solidFill>
              <a:srgbClr val="4372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43">
            <a:extLst>
              <a:ext uri="{FF2B5EF4-FFF2-40B4-BE49-F238E27FC236}">
                <a16:creationId xmlns:a16="http://schemas.microsoft.com/office/drawing/2014/main" id="{238E1532-F279-454E-806B-27C9A5C38293}"/>
              </a:ext>
            </a:extLst>
          </p:cNvPr>
          <p:cNvSpPr/>
          <p:nvPr/>
        </p:nvSpPr>
        <p:spPr>
          <a:xfrm>
            <a:off x="7608442" y="1263918"/>
            <a:ext cx="2642512" cy="468299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7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nip and Round Single Corner Rectangle 3">
            <a:extLst>
              <a:ext uri="{FF2B5EF4-FFF2-40B4-BE49-F238E27FC236}">
                <a16:creationId xmlns:a16="http://schemas.microsoft.com/office/drawing/2014/main" id="{637F68FE-4B58-D74D-B76B-63DD98350840}"/>
              </a:ext>
            </a:extLst>
          </p:cNvPr>
          <p:cNvSpPr/>
          <p:nvPr/>
        </p:nvSpPr>
        <p:spPr>
          <a:xfrm>
            <a:off x="5158369" y="1083571"/>
            <a:ext cx="2431325" cy="54756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uppieren 31">
            <a:extLst>
              <a:ext uri="{FF2B5EF4-FFF2-40B4-BE49-F238E27FC236}">
                <a16:creationId xmlns:a16="http://schemas.microsoft.com/office/drawing/2014/main" id="{85BAD49F-209F-134D-A8E8-ABC782FF77AC}"/>
              </a:ext>
            </a:extLst>
          </p:cNvPr>
          <p:cNvGrpSpPr/>
          <p:nvPr/>
        </p:nvGrpSpPr>
        <p:grpSpPr>
          <a:xfrm>
            <a:off x="8679600" y="3405600"/>
            <a:ext cx="700268" cy="648462"/>
            <a:chOff x="8600189" y="2687831"/>
            <a:chExt cx="700268" cy="648462"/>
          </a:xfrm>
        </p:grpSpPr>
        <p:pic>
          <p:nvPicPr>
            <p:cNvPr id="109" name="Picture 32">
              <a:extLst>
                <a:ext uri="{FF2B5EF4-FFF2-40B4-BE49-F238E27FC236}">
                  <a16:creationId xmlns:a16="http://schemas.microsoft.com/office/drawing/2014/main" id="{D2904F57-BE8C-F54A-9D6A-6CE428AC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110" name="Picture 18">
              <a:extLst>
                <a:ext uri="{FF2B5EF4-FFF2-40B4-BE49-F238E27FC236}">
                  <a16:creationId xmlns:a16="http://schemas.microsoft.com/office/drawing/2014/main" id="{FAC64FA6-AC13-5749-98D5-FCB7A833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cxnSp>
        <p:nvCxnSpPr>
          <p:cNvPr id="121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5171944" y="3236255"/>
            <a:ext cx="432642" cy="36916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71">
            <a:extLst>
              <a:ext uri="{FF2B5EF4-FFF2-40B4-BE49-F238E27FC236}">
                <a16:creationId xmlns:a16="http://schemas.microsoft.com/office/drawing/2014/main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71857" y="3638485"/>
            <a:ext cx="1300048" cy="5700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00" y="3349572"/>
            <a:ext cx="578168" cy="529796"/>
          </a:xfrm>
          <a:prstGeom prst="rect">
            <a:avLst/>
          </a:prstGeom>
        </p:spPr>
      </p:pic>
      <p:cxnSp>
        <p:nvCxnSpPr>
          <p:cNvPr id="127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179489" y="3626789"/>
            <a:ext cx="593799" cy="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feld 1">
            <a:extLst>
              <a:ext uri="{FF2B5EF4-FFF2-40B4-BE49-F238E27FC236}">
                <a16:creationId xmlns:a16="http://schemas.microsoft.com/office/drawing/2014/main" id="{DEB596A1-CA17-A044-B85C-9C38A933CB48}"/>
              </a:ext>
            </a:extLst>
          </p:cNvPr>
          <p:cNvSpPr txBox="1"/>
          <p:nvPr/>
        </p:nvSpPr>
        <p:spPr>
          <a:xfrm>
            <a:off x="5405956" y="3849496"/>
            <a:ext cx="987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Smart</a:t>
            </a:r>
          </a:p>
          <a:p>
            <a:pPr algn="ctr"/>
            <a:r>
              <a:rPr lang="en-US" dirty="0"/>
              <a:t>Contract</a:t>
            </a:r>
          </a:p>
          <a:p>
            <a:endParaRPr lang="de-DE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2785114" y="3547777"/>
            <a:ext cx="784966" cy="805719"/>
            <a:chOff x="2851951" y="2070898"/>
            <a:chExt cx="833810" cy="933996"/>
          </a:xfrm>
        </p:grpSpPr>
        <p:sp>
          <p:nvSpPr>
            <p:cNvPr id="84" name="Rounded Rectangle 83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86B47AFD-953C-DD4F-BF89-8EF46C5CC43E}"/>
              </a:ext>
            </a:extLst>
          </p:cNvPr>
          <p:cNvSpPr/>
          <p:nvPr/>
        </p:nvSpPr>
        <p:spPr>
          <a:xfrm>
            <a:off x="2650217" y="2387223"/>
            <a:ext cx="4946853" cy="2157883"/>
          </a:xfrm>
          <a:prstGeom prst="rect">
            <a:avLst/>
          </a:prstGeom>
          <a:noFill/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8" name="Group 33">
            <a:extLst>
              <a:ext uri="{FF2B5EF4-FFF2-40B4-BE49-F238E27FC236}">
                <a16:creationId xmlns:a16="http://schemas.microsoft.com/office/drawing/2014/main" id="{6476BBE5-AAFC-754B-BD26-B89EEE92F750}"/>
              </a:ext>
            </a:extLst>
          </p:cNvPr>
          <p:cNvGrpSpPr/>
          <p:nvPr/>
        </p:nvGrpSpPr>
        <p:grpSpPr>
          <a:xfrm>
            <a:off x="6859989" y="3402959"/>
            <a:ext cx="511868" cy="465733"/>
            <a:chOff x="4627756" y="1549054"/>
            <a:chExt cx="686905" cy="692268"/>
          </a:xfrm>
        </p:grpSpPr>
        <p:pic>
          <p:nvPicPr>
            <p:cNvPr id="119" name="Picture 34">
              <a:extLst>
                <a:ext uri="{FF2B5EF4-FFF2-40B4-BE49-F238E27FC236}">
                  <a16:creationId xmlns:a16="http://schemas.microsoft.com/office/drawing/2014/main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120" name="Picture 35">
              <a:extLst>
                <a:ext uri="{FF2B5EF4-FFF2-40B4-BE49-F238E27FC236}">
                  <a16:creationId xmlns:a16="http://schemas.microsoft.com/office/drawing/2014/main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496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6 0.02107 L -0.00169 0.30417 L -0.57787 0.31227 " pathEditMode="fixed" rAng="0" ptsTypes="AAA">
                                      <p:cBhvr>
                                        <p:cTn id="6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93" y="1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0" presetClass="pat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5767 0.31204 L 0.00053 0.30579 L 0.00053 0.0206 " pathEditMode="relative" ptsTypes="AAA">
                                      <p:cBhvr>
                                        <p:cTn id="9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8 0.00047 L 0.11732 0.0449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2" y="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D30219A-DCFC-5440-9F29-5DD7A1E3ED9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9C92A8D-59AD-4340-BF55-12DAA138D29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8BF9B9-3029-A549-9FFB-4FBBDF56D05E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6B04CB9-04DF-9E49-A69B-D4221A20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Why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05AEE6-FBC7-1F41-A33E-FCC64608E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Enables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tokenization</a:t>
            </a:r>
            <a:endParaRPr lang="de-DE" dirty="0">
              <a:latin typeface="Century" charset="0"/>
              <a:ea typeface="Century" charset="0"/>
              <a:cs typeface="Century" charset="0"/>
            </a:endParaRPr>
          </a:p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Provides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smart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contracts</a:t>
            </a:r>
            <a:endParaRPr lang="de-DE" dirty="0">
              <a:latin typeface="Century" charset="0"/>
              <a:ea typeface="Century" charset="0"/>
              <a:cs typeface="Century" charset="0"/>
            </a:endParaRPr>
          </a:p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Longlasting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and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immutable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log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058" y="1537599"/>
            <a:ext cx="35052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41658" y="6097700"/>
            <a:ext cx="236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</a:t>
            </a:r>
            <a:r>
              <a:rPr lang="en-US" dirty="0" err="1"/>
              <a:t>Blockgeeks.com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6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D186B4A-5222-8442-8BCD-27A5D6F29D2D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E4D6C6B-3468-5743-A010-82EF1236537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7F56FF9-F710-B141-A99B-3902D7570627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C2E21850-3288-F743-8E46-8F12ED57A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489" y="2935453"/>
            <a:ext cx="1758279" cy="175827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56BD689-3EFF-3B4F-AD40-43F5B4C09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6250" y="2114975"/>
            <a:ext cx="2215436" cy="22154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1F5945C-FCD8-9943-A8EE-EC237CBE635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57544" y="1235003"/>
            <a:ext cx="4953669" cy="137415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7FA8DB7-CEA1-7945-BAAA-401AFC5DF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09" y="4915977"/>
            <a:ext cx="1473772" cy="166803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20168E1-98AF-224A-9188-A395FF17022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0124" y="5150677"/>
            <a:ext cx="4093773" cy="104895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742597-BB83-A84D-96DB-25D5A8CB9A0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5515" y="4367751"/>
            <a:ext cx="1484043" cy="21953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28C9F79-1F6E-F346-826F-A2F24F381FF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5560" y="1704896"/>
            <a:ext cx="3700494" cy="1526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3576" y="2606805"/>
            <a:ext cx="2573859" cy="1765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7144" y="3397662"/>
            <a:ext cx="882236" cy="990435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E98F4D67-2963-4644-8A18-7655315F4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Used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Technologies</a:t>
            </a:r>
          </a:p>
        </p:txBody>
      </p:sp>
    </p:spTree>
    <p:extLst>
      <p:ext uri="{BB962C8B-B14F-4D97-AF65-F5344CB8AC3E}">
        <p14:creationId xmlns:p14="http://schemas.microsoft.com/office/powerpoint/2010/main" val="836961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ECFB22C-2287-5043-85EB-C8398B19A24C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ED22578-0F9E-CE42-8A98-E06B6F4B6F93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212676-A461-CD49-A0E9-E9ADEC01077B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07233" y="2081264"/>
            <a:ext cx="56736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Less</a:t>
            </a:r>
          </a:p>
          <a:p>
            <a:pPr algn="ctr"/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Opportunity Costs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30599" y="4491364"/>
            <a:ext cx="3836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High</a:t>
            </a:r>
          </a:p>
          <a:p>
            <a:pPr algn="ctr"/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Service Quality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08042" y="4491364"/>
            <a:ext cx="56736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Low</a:t>
            </a:r>
            <a:br>
              <a:rPr lang="en-US" sz="4000" dirty="0">
                <a:latin typeface="Century" charset="0"/>
                <a:ea typeface="Century" charset="0"/>
                <a:cs typeface="Century" charset="0"/>
              </a:rPr>
            </a:br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Initial Investment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81569" y="2081264"/>
            <a:ext cx="8726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Less</a:t>
            </a:r>
            <a:br>
              <a:rPr lang="en-US" sz="4000" dirty="0">
                <a:latin typeface="Century" charset="0"/>
                <a:ea typeface="Century" charset="0"/>
                <a:cs typeface="Century" charset="0"/>
              </a:rPr>
            </a:br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Overhead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Profitability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143900" y="1326783"/>
            <a:ext cx="0" cy="504712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86115" y="4015755"/>
            <a:ext cx="10269781" cy="289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86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D30219A-DCFC-5440-9F29-5DD7A1E3ED9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9C92A8D-59AD-4340-BF55-12DAA138D29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8BF9B9-3029-A549-9FFB-4FBBDF56D05E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6B04CB9-04DF-9E49-A69B-D4221A201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7" y="2911101"/>
            <a:ext cx="10515600" cy="1325563"/>
          </a:xfrm>
        </p:spPr>
        <p:txBody>
          <a:bodyPr/>
          <a:lstStyle/>
          <a:p>
            <a:pPr algn="ctr"/>
            <a:r>
              <a:rPr lang="de-DE" b="1" dirty="0">
                <a:solidFill>
                  <a:schemeClr val="accent2">
                    <a:lumMod val="75000"/>
                  </a:schemeClr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494605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2" name="Textfeld 69">
            <a:extLst>
              <a:ext uri="{FF2B5EF4-FFF2-40B4-BE49-F238E27FC236}">
                <a16:creationId xmlns:a16="http://schemas.microsoft.com/office/drawing/2014/main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890" y="2441365"/>
            <a:ext cx="508367" cy="46583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73" y="4847494"/>
            <a:ext cx="508367" cy="465835"/>
          </a:xfrm>
          <a:prstGeom prst="rect">
            <a:avLst/>
          </a:prstGeom>
        </p:spPr>
      </p:pic>
      <p:cxnSp>
        <p:nvCxnSpPr>
          <p:cNvPr id="88" name="Elbow Connector 87"/>
          <p:cNvCxnSpPr/>
          <p:nvPr/>
        </p:nvCxnSpPr>
        <p:spPr>
          <a:xfrm rot="16200000" flipV="1">
            <a:off x="2831452" y="3237086"/>
            <a:ext cx="678109" cy="14183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5400000">
            <a:off x="2947150" y="4596602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587299" y="2441365"/>
            <a:ext cx="1197815" cy="1501515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84" idx="3"/>
          </p:cNvCxnSpPr>
          <p:nvPr/>
        </p:nvCxnSpPr>
        <p:spPr>
          <a:xfrm flipV="1">
            <a:off x="1699545" y="3942880"/>
            <a:ext cx="1085569" cy="36916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1699545" y="3942880"/>
            <a:ext cx="1085569" cy="1605630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endCxn id="90" idx="1"/>
          </p:cNvCxnSpPr>
          <p:nvPr/>
        </p:nvCxnSpPr>
        <p:spPr>
          <a:xfrm flipV="1">
            <a:off x="3570081" y="3097242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4504007" y="2864324"/>
            <a:ext cx="646667" cy="597190"/>
            <a:chOff x="4627756" y="1549054"/>
            <a:chExt cx="686905" cy="692268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sp>
        <p:nvSpPr>
          <p:cNvPr id="73" name="Textfeld 71">
            <a:extLst>
              <a:ext uri="{FF2B5EF4-FFF2-40B4-BE49-F238E27FC236}">
                <a16:creationId xmlns:a16="http://schemas.microsoft.com/office/drawing/2014/main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104" name="Textfeld 79">
            <a:extLst>
              <a:ext uri="{FF2B5EF4-FFF2-40B4-BE49-F238E27FC236}">
                <a16:creationId xmlns:a16="http://schemas.microsoft.com/office/drawing/2014/main" id="{94CB4861-ECE4-DF42-9208-D551AC306CC1}"/>
              </a:ext>
            </a:extLst>
          </p:cNvPr>
          <p:cNvSpPr txBox="1"/>
          <p:nvPr/>
        </p:nvSpPr>
        <p:spPr>
          <a:xfrm>
            <a:off x="4386405" y="2446723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Further Use Cases</a:t>
            </a: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360" y="2432132"/>
            <a:ext cx="508367" cy="465835"/>
          </a:xfrm>
          <a:prstGeom prst="rect">
            <a:avLst/>
          </a:prstGeom>
        </p:spPr>
      </p:pic>
      <p:grpSp>
        <p:nvGrpSpPr>
          <p:cNvPr id="113" name="Group 112"/>
          <p:cNvGrpSpPr/>
          <p:nvPr/>
        </p:nvGrpSpPr>
        <p:grpSpPr>
          <a:xfrm>
            <a:off x="6862116" y="2387227"/>
            <a:ext cx="511830" cy="465721"/>
            <a:chOff x="4627756" y="1549054"/>
            <a:chExt cx="686905" cy="692268"/>
          </a:xfrm>
        </p:grpSpPr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116" name="Elbow Connector 115"/>
          <p:cNvCxnSpPr/>
          <p:nvPr/>
        </p:nvCxnSpPr>
        <p:spPr>
          <a:xfrm flipV="1">
            <a:off x="7373946" y="2665049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5174708" y="2707650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513" y="2433600"/>
            <a:ext cx="578168" cy="529796"/>
          </a:xfrm>
          <a:prstGeom prst="rect">
            <a:avLst/>
          </a:prstGeom>
        </p:spPr>
      </p:pic>
      <p:cxnSp>
        <p:nvCxnSpPr>
          <p:cNvPr id="126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169966" y="2674282"/>
            <a:ext cx="593799" cy="0"/>
          </a:xfrm>
          <a:prstGeom prst="straightConnector1">
            <a:avLst/>
          </a:prstGeom>
          <a:ln w="31750">
            <a:solidFill>
              <a:srgbClr val="4372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43">
            <a:extLst>
              <a:ext uri="{FF2B5EF4-FFF2-40B4-BE49-F238E27FC236}">
                <a16:creationId xmlns:a16="http://schemas.microsoft.com/office/drawing/2014/main" id="{238E1532-F279-454E-806B-27C9A5C38293}"/>
              </a:ext>
            </a:extLst>
          </p:cNvPr>
          <p:cNvSpPr/>
          <p:nvPr/>
        </p:nvSpPr>
        <p:spPr>
          <a:xfrm>
            <a:off x="7608442" y="1263918"/>
            <a:ext cx="2642512" cy="468299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7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nip and Round Single Corner Rectangle 3">
            <a:extLst>
              <a:ext uri="{FF2B5EF4-FFF2-40B4-BE49-F238E27FC236}">
                <a16:creationId xmlns:a16="http://schemas.microsoft.com/office/drawing/2014/main" id="{637F68FE-4B58-D74D-B76B-63DD98350840}"/>
              </a:ext>
            </a:extLst>
          </p:cNvPr>
          <p:cNvSpPr/>
          <p:nvPr/>
        </p:nvSpPr>
        <p:spPr>
          <a:xfrm>
            <a:off x="5158369" y="1083571"/>
            <a:ext cx="2431325" cy="54756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uppieren 31">
            <a:extLst>
              <a:ext uri="{FF2B5EF4-FFF2-40B4-BE49-F238E27FC236}">
                <a16:creationId xmlns:a16="http://schemas.microsoft.com/office/drawing/2014/main" id="{85BAD49F-209F-134D-A8E8-ABC782FF77AC}"/>
              </a:ext>
            </a:extLst>
          </p:cNvPr>
          <p:cNvGrpSpPr/>
          <p:nvPr/>
        </p:nvGrpSpPr>
        <p:grpSpPr>
          <a:xfrm>
            <a:off x="8679600" y="3405600"/>
            <a:ext cx="700268" cy="648462"/>
            <a:chOff x="8600189" y="2687831"/>
            <a:chExt cx="700268" cy="648462"/>
          </a:xfrm>
        </p:grpSpPr>
        <p:pic>
          <p:nvPicPr>
            <p:cNvPr id="109" name="Picture 32">
              <a:extLst>
                <a:ext uri="{FF2B5EF4-FFF2-40B4-BE49-F238E27FC236}">
                  <a16:creationId xmlns:a16="http://schemas.microsoft.com/office/drawing/2014/main" id="{D2904F57-BE8C-F54A-9D6A-6CE428AC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110" name="Picture 18">
              <a:extLst>
                <a:ext uri="{FF2B5EF4-FFF2-40B4-BE49-F238E27FC236}">
                  <a16:creationId xmlns:a16="http://schemas.microsoft.com/office/drawing/2014/main" id="{FAC64FA6-AC13-5749-98D5-FCB7A833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grpSp>
        <p:nvGrpSpPr>
          <p:cNvPr id="118" name="Group 33">
            <a:extLst>
              <a:ext uri="{FF2B5EF4-FFF2-40B4-BE49-F238E27FC236}">
                <a16:creationId xmlns:a16="http://schemas.microsoft.com/office/drawing/2014/main" id="{6476BBE5-AAFC-754B-BD26-B89EEE92F750}"/>
              </a:ext>
            </a:extLst>
          </p:cNvPr>
          <p:cNvGrpSpPr/>
          <p:nvPr/>
        </p:nvGrpSpPr>
        <p:grpSpPr>
          <a:xfrm>
            <a:off x="6859989" y="3402959"/>
            <a:ext cx="511868" cy="465733"/>
            <a:chOff x="4627756" y="1549054"/>
            <a:chExt cx="686905" cy="692268"/>
          </a:xfrm>
        </p:grpSpPr>
        <p:pic>
          <p:nvPicPr>
            <p:cNvPr id="119" name="Picture 34">
              <a:extLst>
                <a:ext uri="{FF2B5EF4-FFF2-40B4-BE49-F238E27FC236}">
                  <a16:creationId xmlns:a16="http://schemas.microsoft.com/office/drawing/2014/main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120" name="Picture 35">
              <a:extLst>
                <a:ext uri="{FF2B5EF4-FFF2-40B4-BE49-F238E27FC236}">
                  <a16:creationId xmlns:a16="http://schemas.microsoft.com/office/drawing/2014/main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121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5171944" y="3236255"/>
            <a:ext cx="432642" cy="36916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71">
            <a:extLst>
              <a:ext uri="{FF2B5EF4-FFF2-40B4-BE49-F238E27FC236}">
                <a16:creationId xmlns:a16="http://schemas.microsoft.com/office/drawing/2014/main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71857" y="3638485"/>
            <a:ext cx="1300048" cy="5700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00" y="3349572"/>
            <a:ext cx="578168" cy="529796"/>
          </a:xfrm>
          <a:prstGeom prst="rect">
            <a:avLst/>
          </a:prstGeom>
        </p:spPr>
      </p:pic>
      <p:cxnSp>
        <p:nvCxnSpPr>
          <p:cNvPr id="127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179489" y="3626789"/>
            <a:ext cx="593799" cy="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feld 1">
            <a:extLst>
              <a:ext uri="{FF2B5EF4-FFF2-40B4-BE49-F238E27FC236}">
                <a16:creationId xmlns:a16="http://schemas.microsoft.com/office/drawing/2014/main" id="{DEB596A1-CA17-A044-B85C-9C38A933CB48}"/>
              </a:ext>
            </a:extLst>
          </p:cNvPr>
          <p:cNvSpPr txBox="1"/>
          <p:nvPr/>
        </p:nvSpPr>
        <p:spPr>
          <a:xfrm>
            <a:off x="5405956" y="1779544"/>
            <a:ext cx="987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Smart</a:t>
            </a:r>
          </a:p>
          <a:p>
            <a:pPr algn="ctr"/>
            <a:r>
              <a:rPr lang="en-US" dirty="0"/>
              <a:t>Contract</a:t>
            </a:r>
          </a:p>
          <a:p>
            <a:endParaRPr lang="de-DE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3" name="Group 82"/>
          <p:cNvGrpSpPr/>
          <p:nvPr/>
        </p:nvGrpSpPr>
        <p:grpSpPr>
          <a:xfrm>
            <a:off x="2785114" y="3547777"/>
            <a:ext cx="784966" cy="805719"/>
            <a:chOff x="2851951" y="2070898"/>
            <a:chExt cx="833810" cy="933996"/>
          </a:xfrm>
        </p:grpSpPr>
        <p:sp>
          <p:nvSpPr>
            <p:cNvPr id="84" name="Rounded Rectangle 83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0" name="Rounded Rectangle 44">
            <a:extLst>
              <a:ext uri="{FF2B5EF4-FFF2-40B4-BE49-F238E27FC236}">
                <a16:creationId xmlns:a16="http://schemas.microsoft.com/office/drawing/2014/main" id="{D0D7FCFA-8129-6A43-919D-302BDB68BFE3}"/>
              </a:ext>
            </a:extLst>
          </p:cNvPr>
          <p:cNvSpPr/>
          <p:nvPr/>
        </p:nvSpPr>
        <p:spPr>
          <a:xfrm>
            <a:off x="3235681" y="3690862"/>
            <a:ext cx="4792858" cy="211007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Stock &amp; Procurement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Incentivize providers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Award bonuses based on quality and timeliness </a:t>
            </a:r>
          </a:p>
        </p:txBody>
      </p:sp>
    </p:spTree>
    <p:extLst>
      <p:ext uri="{BB962C8B-B14F-4D97-AF65-F5344CB8AC3E}">
        <p14:creationId xmlns:p14="http://schemas.microsoft.com/office/powerpoint/2010/main" val="1955432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3345113-5729-9E46-871D-73B9D6BB2E5E}">
  <we:reference id="wa104178141" version="3.1.7.1" store="de-DE" storeType="OMEX"/>
  <we:alternateReferences>
    <we:reference id="WA104178141" version="3.1.7.1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1062</Words>
  <Application>Microsoft Macintosh PowerPoint</Application>
  <PresentationFormat>Breitbild</PresentationFormat>
  <Paragraphs>134</Paragraphs>
  <Slides>18</Slides>
  <Notes>13</Notes>
  <HiddenSlides>6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Arial</vt:lpstr>
      <vt:lpstr>Beirut</vt:lpstr>
      <vt:lpstr>Calibri</vt:lpstr>
      <vt:lpstr>Calibri Light</vt:lpstr>
      <vt:lpstr>Century</vt:lpstr>
      <vt:lpstr>Office</vt:lpstr>
      <vt:lpstr>ChainReaction</vt:lpstr>
      <vt:lpstr>PowerPoint-Präsentation</vt:lpstr>
      <vt:lpstr>PowerPoint-Präsentation</vt:lpstr>
      <vt:lpstr>PowerPoint-Präsentation</vt:lpstr>
      <vt:lpstr>Why Blockchain?</vt:lpstr>
      <vt:lpstr>Used Technologies</vt:lpstr>
      <vt:lpstr>PowerPoint-Präsentation</vt:lpstr>
      <vt:lpstr>LIVE DEMO</vt:lpstr>
      <vt:lpstr>PowerPoint-Präsentation</vt:lpstr>
      <vt:lpstr>Thank you!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Used Technologies</vt:lpstr>
      <vt:lpstr>Why blockchain?</vt:lpstr>
      <vt:lpstr>PowerPoint-Präsentation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ChainReaction</dc:title>
  <dc:creator>Ein Microsoft Office-Anwender</dc:creator>
  <cp:lastModifiedBy>Ein Microsoft Office-Anwender</cp:lastModifiedBy>
  <cp:revision>110</cp:revision>
  <cp:lastPrinted>2018-02-04T10:58:23Z</cp:lastPrinted>
  <dcterms:created xsi:type="dcterms:W3CDTF">2018-02-03T16:04:29Z</dcterms:created>
  <dcterms:modified xsi:type="dcterms:W3CDTF">2018-02-04T10:59:10Z</dcterms:modified>
</cp:coreProperties>
</file>